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64" r:id="rId3"/>
    <p:sldId id="262" r:id="rId4"/>
    <p:sldId id="265" r:id="rId5"/>
    <p:sldId id="266" r:id="rId6"/>
    <p:sldId id="319" r:id="rId7"/>
    <p:sldId id="275" r:id="rId8"/>
    <p:sldId id="276" r:id="rId9"/>
    <p:sldId id="323" r:id="rId10"/>
    <p:sldId id="314" r:id="rId11"/>
    <p:sldId id="317" r:id="rId12"/>
    <p:sldId id="320" r:id="rId13"/>
    <p:sldId id="315" r:id="rId14"/>
    <p:sldId id="316" r:id="rId15"/>
    <p:sldId id="268" r:id="rId16"/>
    <p:sldId id="267" r:id="rId17"/>
    <p:sldId id="302" r:id="rId18"/>
    <p:sldId id="270" r:id="rId19"/>
    <p:sldId id="324" r:id="rId20"/>
    <p:sldId id="299" r:id="rId21"/>
    <p:sldId id="321" r:id="rId22"/>
    <p:sldId id="32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6" d="100"/>
          <a:sy n="106" d="100"/>
        </p:scale>
        <p:origin x="732"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FDA310-0401-46E4-8740-CDA5177D2B50}" type="datetimeFigureOut">
              <a:rPr lang="en-GB" smtClean="0"/>
              <a:t>21/09/2026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F5126C-B73E-4685-85EC-4576139212FE}" type="slidenum">
              <a:rPr lang="en-GB" smtClean="0"/>
              <a:t>‹#›</a:t>
            </a:fld>
            <a:endParaRPr lang="en-GB"/>
          </a:p>
        </p:txBody>
      </p:sp>
    </p:spTree>
    <p:extLst>
      <p:ext uri="{BB962C8B-B14F-4D97-AF65-F5344CB8AC3E}">
        <p14:creationId xmlns:p14="http://schemas.microsoft.com/office/powerpoint/2010/main" val="3061778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BDBA71C1-7FD7-C129-24BC-664EAFB69C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46BDCF8C-5D88-D47C-AFAA-69379A8527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15364" name="Slide Number Placeholder 3">
            <a:extLst>
              <a:ext uri="{FF2B5EF4-FFF2-40B4-BE49-F238E27FC236}">
                <a16:creationId xmlns:a16="http://schemas.microsoft.com/office/drawing/2014/main" id="{524CEBFD-DC47-3DD4-D932-D2270A4F6B0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695234D-65CD-4C5A-A822-BCA707757E06}" type="slidenum">
              <a:rPr lang="en-GB" altLang="en-US">
                <a:latin typeface="Times New Roman" panose="02020603050405020304" pitchFamily="18" charset="0"/>
              </a:rPr>
              <a:pPr>
                <a:spcBef>
                  <a:spcPct val="0"/>
                </a:spcBef>
              </a:pPr>
              <a:t>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435399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FF7A88E8-EF43-141A-3D57-2938D62D71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26643D7F-DF5F-635D-2FEB-9BCEF513EA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17412" name="Slide Number Placeholder 3">
            <a:extLst>
              <a:ext uri="{FF2B5EF4-FFF2-40B4-BE49-F238E27FC236}">
                <a16:creationId xmlns:a16="http://schemas.microsoft.com/office/drawing/2014/main" id="{535B9A45-B96A-3948-B47F-78CEFD5435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BBC37A4-1B71-4F5B-9929-1BAF2F984AE6}" type="slidenum">
              <a:rPr lang="en-GB" altLang="en-US">
                <a:latin typeface="Times New Roman" panose="02020603050405020304" pitchFamily="18" charset="0"/>
              </a:rPr>
              <a:pPr>
                <a:spcBef>
                  <a:spcPct val="0"/>
                </a:spcBef>
              </a:pPr>
              <a:t>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298889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57755F96-D9C5-5B4E-9B20-C32215BA9D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A9B74C92-F086-EDCD-9669-53E102DFF4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19460" name="Slide Number Placeholder 3">
            <a:extLst>
              <a:ext uri="{FF2B5EF4-FFF2-40B4-BE49-F238E27FC236}">
                <a16:creationId xmlns:a16="http://schemas.microsoft.com/office/drawing/2014/main" id="{1D838560-9B70-E853-5C19-4A4E66CF9B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2675FC6-C070-4D11-ADC6-FE0DDF4E659B}" type="slidenum">
              <a:rPr lang="en-GB" altLang="en-US">
                <a:latin typeface="Times New Roman" panose="02020603050405020304" pitchFamily="18" charset="0"/>
              </a:rPr>
              <a:pPr>
                <a:spcBef>
                  <a:spcPct val="0"/>
                </a:spcBef>
              </a:pPr>
              <a:t>8</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859907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52761-AF8D-4D6F-37B1-E84920890B54}"/>
            </a:ext>
          </a:extLst>
        </p:cNvPr>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CE876216-2E94-479D-1096-12992B079D3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449DF9B-5E37-157E-D95D-C3BE080DF4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5060" name="Slide Number Placeholder 3">
            <a:extLst>
              <a:ext uri="{FF2B5EF4-FFF2-40B4-BE49-F238E27FC236}">
                <a16:creationId xmlns:a16="http://schemas.microsoft.com/office/drawing/2014/main" id="{F66D6CC2-9EC7-C936-72C1-BA5381A3777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8F52F73-3F29-4F3A-9BBF-477309205421}" type="slidenum">
              <a:rPr lang="en-GB" altLang="en-US">
                <a:latin typeface="Times New Roman" panose="02020603050405020304" pitchFamily="18" charset="0"/>
              </a:rPr>
              <a:pPr>
                <a:spcBef>
                  <a:spcPct val="0"/>
                </a:spcBef>
              </a:pPr>
              <a:t>9</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664925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73996-1031-5EEC-96FF-D2D8B2C6FCCA}"/>
            </a:ext>
          </a:extLst>
        </p:cNvPr>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1607FDB0-F410-EF76-1360-C26F37E2A0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94843B5-A5D9-717C-925F-FC050E364CF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5060" name="Slide Number Placeholder 3">
            <a:extLst>
              <a:ext uri="{FF2B5EF4-FFF2-40B4-BE49-F238E27FC236}">
                <a16:creationId xmlns:a16="http://schemas.microsoft.com/office/drawing/2014/main" id="{57F6F676-C524-4805-C7D4-F3FF93D58F7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8F52F73-3F29-4F3A-9BBF-477309205421}" type="slidenum">
              <a:rPr lang="en-GB" altLang="en-US">
                <a:latin typeface="Times New Roman" panose="02020603050405020304" pitchFamily="18" charset="0"/>
              </a:rPr>
              <a:pPr>
                <a:spcBef>
                  <a:spcPct val="0"/>
                </a:spcBef>
              </a:pPr>
              <a:t>11</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558142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83497-834C-F0CA-0AA6-667459945486}"/>
            </a:ext>
          </a:extLst>
        </p:cNvPr>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D1A79339-CDE4-96CD-FA08-3AA95A6B5D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2CE04ADD-3D58-4A62-8FDD-EF17D42EF6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7892" name="Slide Number Placeholder 3">
            <a:extLst>
              <a:ext uri="{FF2B5EF4-FFF2-40B4-BE49-F238E27FC236}">
                <a16:creationId xmlns:a16="http://schemas.microsoft.com/office/drawing/2014/main" id="{4D6DCAEE-C381-D405-05B9-6335BC55720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B39AF57-DC1E-47EE-99E9-33E6F33DA42C}" type="slidenum">
              <a:rPr lang="en-GB" altLang="en-US">
                <a:latin typeface="Times New Roman" panose="02020603050405020304" pitchFamily="18" charset="0"/>
              </a:rPr>
              <a:pPr>
                <a:spcBef>
                  <a:spcPct val="0"/>
                </a:spcBef>
              </a:pPr>
              <a:t>13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970729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86D56-557B-4A42-CCB9-96940F2D0BA1}"/>
            </a:ext>
          </a:extLst>
        </p:cNvPr>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A17ABE6E-1179-A3EE-ACC1-59A791A2BC5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CA64000C-3861-F20D-D49E-2EAC163960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7892" name="Slide Number Placeholder 3">
            <a:extLst>
              <a:ext uri="{FF2B5EF4-FFF2-40B4-BE49-F238E27FC236}">
                <a16:creationId xmlns:a16="http://schemas.microsoft.com/office/drawing/2014/main" id="{7E6DA869-18FA-EB55-2DDF-706CDD9897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B39AF57-DC1E-47EE-99E9-33E6F33DA42C}" type="slidenum">
              <a:rPr lang="en-GB" altLang="en-US">
                <a:latin typeface="Times New Roman" panose="02020603050405020304" pitchFamily="18" charset="0"/>
              </a:rPr>
              <a:pPr>
                <a:spcBef>
                  <a:spcPct val="0"/>
                </a:spcBef>
              </a:pPr>
              <a:t>14</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737798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E7DFC942-2F64-2A2E-EC74-906B05E35AB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A5EEA002-2315-43BA-7FCA-BE5B7974B1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5060" name="Slide Number Placeholder 3">
            <a:extLst>
              <a:ext uri="{FF2B5EF4-FFF2-40B4-BE49-F238E27FC236}">
                <a16:creationId xmlns:a16="http://schemas.microsoft.com/office/drawing/2014/main" id="{E887D30B-1F13-6F4C-13D4-D863133842F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8F52F73-3F29-4F3A-9BBF-477309205421}" type="slidenum">
              <a:rPr lang="en-GB" altLang="en-US">
                <a:latin typeface="Times New Roman" panose="02020603050405020304" pitchFamily="18" charset="0"/>
              </a:rPr>
              <a:pPr>
                <a:spcBef>
                  <a:spcPct val="0"/>
                </a:spcBef>
              </a:pPr>
              <a:t>17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6110959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5247E-26D8-36FE-988C-ADDEF4F3CE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5215459-81CC-B3D3-CB30-7417481595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97CA60-45AE-7466-0F57-4B65B7D3677D}"/>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313978B7-0234-EC4D-8329-DDA4B30325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3C58C9-8EB2-B2B0-9BEA-855C8A73FB3A}"/>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263594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305CB-4605-0E4B-07C8-B4F969C962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69A464-9CF2-126B-C2A9-088EA432BC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325068-5DE5-CB6B-91B7-1D62C42055F2}"/>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EE39EBDE-2FD6-FAA6-A097-4D7B0C5B0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1CF72-84FC-C1DF-6116-88F870989BDD}"/>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1375562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2A625-65E0-3910-F90A-8CC76C8E55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82C5F2-68BC-AF53-8F35-D646CAEF12B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2A5704-3920-2370-6196-1D0DFEAFE402}"/>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3854E68B-CAF0-C95B-3FD4-1191D075F7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00C188-10E8-24C9-C27E-A1CB2146D68D}"/>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3666082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4B72B-597D-B194-412A-EE74D123BE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FD9DE0-0201-B4BA-2DCC-E71091E462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7CF338-E8F8-E951-2E38-5394018C23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5C44B7-25CD-C5B0-35C2-35E99C72C89B}"/>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6" name="Footer Placeholder 5">
            <a:extLst>
              <a:ext uri="{FF2B5EF4-FFF2-40B4-BE49-F238E27FC236}">
                <a16:creationId xmlns:a16="http://schemas.microsoft.com/office/drawing/2014/main" id="{C6AE0A1E-312A-9B82-3303-6D22062CAF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10588F-D118-D474-6E48-F3D41F586EFF}"/>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213960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30D94-2819-D12F-8ADF-212D310D6F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2A6C04-ABC5-6974-9A20-3AE4033845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1B6101-CC64-7DF8-3292-9148E3FF83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CA1BE7-660A-1716-3FE9-AB72A7E9B4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680EC5-36BB-332F-8B6F-DC213D154A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E24CF6B-5BB1-C0C3-57B3-A01E6EB7FA04}"/>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8" name="Footer Placeholder 7">
            <a:extLst>
              <a:ext uri="{FF2B5EF4-FFF2-40B4-BE49-F238E27FC236}">
                <a16:creationId xmlns:a16="http://schemas.microsoft.com/office/drawing/2014/main" id="{30259F0A-8572-3927-6D18-8D35823204C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0EDA85D-44C1-7CEC-4DB7-E6DB38EDA360}"/>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428916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86288-FA16-42AF-0EFB-0784412CD8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5EAB3E-2A7B-226D-33E3-B5935732214D}"/>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4" name="Footer Placeholder 3">
            <a:extLst>
              <a:ext uri="{FF2B5EF4-FFF2-40B4-BE49-F238E27FC236}">
                <a16:creationId xmlns:a16="http://schemas.microsoft.com/office/drawing/2014/main" id="{200BB746-822F-158E-E4CC-2F97C543FB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6FAA24-85CD-65A7-53C7-DD77E95F48B3}"/>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2750241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BA9A11-879D-603B-9B2C-51312271C315}"/>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3" name="Footer Placeholder 2">
            <a:extLst>
              <a:ext uri="{FF2B5EF4-FFF2-40B4-BE49-F238E27FC236}">
                <a16:creationId xmlns:a16="http://schemas.microsoft.com/office/drawing/2014/main" id="{36B45C6D-AAC2-F06A-0A01-A158AEC9C2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31D9CF3-A94A-5DAF-EF96-D52DEC03E877}"/>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79077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ED962-654D-9CA0-7DE2-92F3F72788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A67520A-629C-48FA-1DA6-B38DCB24A8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31F83D-95F1-136F-2533-77E72FE177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E875C-24BB-C301-0764-8757F9094505}"/>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6" name="Footer Placeholder 5">
            <a:extLst>
              <a:ext uri="{FF2B5EF4-FFF2-40B4-BE49-F238E27FC236}">
                <a16:creationId xmlns:a16="http://schemas.microsoft.com/office/drawing/2014/main" id="{89DB5844-C51A-BC4B-C0D2-164641EC95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7809C8-F645-CBDC-1D6D-0636EE5A4432}"/>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3374851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953DB-2989-EE14-EAB8-950CD4CE6C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01BB13-1491-56C6-795E-5E755A32F7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41DBCE-A57D-4519-8226-AF2A2F9165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12CD83-6DB9-4C0E-4D33-43736A96A650}"/>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6" name="Footer Placeholder 5">
            <a:extLst>
              <a:ext uri="{FF2B5EF4-FFF2-40B4-BE49-F238E27FC236}">
                <a16:creationId xmlns:a16="http://schemas.microsoft.com/office/drawing/2014/main" id="{DA939A33-8B71-50BE-E110-291E5212D9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82DE71-3DE9-F020-E545-34F3868B410A}"/>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2369773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9982F-8F43-2393-E974-753E6C137C4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3E671B-7CA1-5923-AF6B-8EBBF0D467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F133E4-ACC9-831A-BE6E-EADF9EF3F879}"/>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7D0DFF3B-CD97-BAAB-58F3-1F801101E8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C891CD-A60A-CA9E-8885-45B0CB91CB1D}"/>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1353049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0D4AD-6DB9-8EE7-65DE-A5677708417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05D2AB-F665-79F1-B9DE-3B4CAA7BBC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2269BE-952F-9F78-DC20-6DBED33E1E0F}"/>
              </a:ext>
            </a:extLst>
          </p:cNvPr>
          <p:cNvSpPr>
            <a:spLocks noGrp="1"/>
          </p:cNvSpPr>
          <p:nvPr>
            <p:ph type="dt" sz="half" idx="10"/>
          </p:nvPr>
        </p:nvSpPr>
        <p:spPr/>
        <p:txBody>
          <a:body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95A53E33-ABFB-1F0F-2017-9A074176E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EDF80D-B879-C7A9-32DA-2D42762B5E44}"/>
              </a:ext>
            </a:extLst>
          </p:cNvPr>
          <p:cNvSpPr>
            <a:spLocks noGrp="1"/>
          </p:cNvSpPr>
          <p:nvPr>
            <p:ph type="sldNum" sz="quarter" idx="12"/>
          </p:nvPr>
        </p:nvSpPr>
        <p:spPr/>
        <p:txBody>
          <a:bodyPr/>
          <a:lstStyle/>
          <a:p>
            <a:fld id="{5A2F6C63-23D1-4B4A-9C61-4F55CC0B1060}" type="slidenum">
              <a:rPr lang="en-GB" smtClean="0"/>
              <a:t>‹#›</a:t>
            </a:fld>
            <a:endParaRPr lang="en-GB"/>
          </a:p>
        </p:txBody>
      </p:sp>
    </p:spTree>
    <p:extLst>
      <p:ext uri="{BB962C8B-B14F-4D97-AF65-F5344CB8AC3E}">
        <p14:creationId xmlns:p14="http://schemas.microsoft.com/office/powerpoint/2010/main" val="2749058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AD2E9-9BA5-3751-8833-756621E24E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A09D2B-8D68-66F3-B6A7-CA6CF991DB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DC14C9-4664-8F67-FBB4-14F4073077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1EA55C3-CA0B-4517-9EF8-B2DAF6F9897C}" type="datetimeFigureOut">
              <a:rPr lang="en-GB" smtClean="0"/>
              <a:t>21/09/2026</a:t>
            </a:fld>
            <a:endParaRPr lang="en-GB"/>
          </a:p>
        </p:txBody>
      </p:sp>
      <p:sp>
        <p:nvSpPr>
          <p:cNvPr id="5" name="Footer Placeholder 4">
            <a:extLst>
              <a:ext uri="{FF2B5EF4-FFF2-40B4-BE49-F238E27FC236}">
                <a16:creationId xmlns:a16="http://schemas.microsoft.com/office/drawing/2014/main" id="{2431595D-A4C3-D12B-E19D-8E601AEA73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B22C061-18E7-E45C-9E8B-579EF0AE4E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A2F6C63-23D1-4B4A-9C61-4F55CC0B1060}" type="slidenum">
              <a:rPr lang="en-GB" smtClean="0"/>
              <a:t>‹#›</a:t>
            </a:fld>
            <a:endParaRPr lang="en-GB"/>
          </a:p>
        </p:txBody>
      </p:sp>
    </p:spTree>
    <p:extLst>
      <p:ext uri="{BB962C8B-B14F-4D97-AF65-F5344CB8AC3E}">
        <p14:creationId xmlns:p14="http://schemas.microsoft.com/office/powerpoint/2010/main" val="2994431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237" y="2207201"/>
            <a:ext cx="11862261" cy="783388"/>
          </a:xfrm>
        </p:spPr>
        <p:txBody>
          <a:bodyPr>
            <a:normAutofit fontScale="90000"/>
          </a:bodyPr>
          <a:lstStyle/>
          <a:p>
            <a:r>
              <a:rPr lang="en-GB" sz="5400" b="1" u="sng" dirty="0">
                <a:latin typeface="SassoonPrimaryInfant" pitchFamily="2" charset="0"/>
              </a:rPr>
              <a:t>Reception Curriculum Meeting</a:t>
            </a:r>
            <a:br>
              <a:rPr lang="en-GB" sz="5400" b="1" u="sng" dirty="0">
                <a:latin typeface="SassoonPrimaryInfant" pitchFamily="2" charset="0"/>
              </a:rPr>
            </a:br>
            <a:br>
              <a:rPr lang="en-GB" sz="5400" b="1" dirty="0">
                <a:latin typeface="SassoonPrimaryInfant" pitchFamily="2" charset="0"/>
              </a:rPr>
            </a:br>
            <a:r>
              <a:rPr lang="en-GB" sz="5400" u="sng" dirty="0">
                <a:latin typeface="SassoonPrimaryInfant" pitchFamily="2" charset="0"/>
              </a:rPr>
              <a:t>Monday 14</a:t>
            </a:r>
            <a:r>
              <a:rPr lang="en-GB" sz="5400" u="sng" baseline="30000" dirty="0">
                <a:latin typeface="SassoonPrimaryInfant" pitchFamily="2" charset="0"/>
              </a:rPr>
              <a:t>th</a:t>
            </a:r>
            <a:r>
              <a:rPr lang="en-GB" sz="5400" u="sng" dirty="0">
                <a:latin typeface="SassoonPrimaryInfant" pitchFamily="2" charset="0"/>
              </a:rPr>
              <a:t> September 2026</a:t>
            </a:r>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7727" y="3983789"/>
            <a:ext cx="9041372" cy="2750649"/>
          </a:xfrm>
          <a:prstGeom prst="rect">
            <a:avLst/>
          </a:prstGeom>
        </p:spPr>
      </p:pic>
    </p:spTree>
    <p:extLst>
      <p:ext uri="{BB962C8B-B14F-4D97-AF65-F5344CB8AC3E}">
        <p14:creationId xmlns:p14="http://schemas.microsoft.com/office/powerpoint/2010/main" val="3196161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89" y="843149"/>
            <a:ext cx="11862262" cy="4868882"/>
          </a:xfrm>
        </p:spPr>
        <p:txBody>
          <a:bodyPr>
            <a:noAutofit/>
          </a:bodyPr>
          <a:lstStyle/>
          <a:p>
            <a:pPr marL="0" indent="0">
              <a:buNone/>
            </a:pPr>
            <a:r>
              <a:rPr lang="en-GB" sz="2200" b="1" u="sng" dirty="0">
                <a:latin typeface="SassoonPrimaryInfant"/>
              </a:rPr>
              <a:t>Class Teachers</a:t>
            </a:r>
          </a:p>
          <a:p>
            <a:pPr marL="0" indent="0">
              <a:buNone/>
            </a:pPr>
            <a:r>
              <a:rPr lang="en-GB" sz="2200" dirty="0">
                <a:latin typeface="SassoonPrimaryInfant"/>
              </a:rPr>
              <a:t>RW – Miss Whelton</a:t>
            </a:r>
          </a:p>
          <a:p>
            <a:pPr marL="0" indent="0">
              <a:buNone/>
            </a:pPr>
            <a:r>
              <a:rPr lang="en-US" sz="2200" dirty="0">
                <a:latin typeface="SassoonPrimaryInfant"/>
              </a:rPr>
              <a:t>RNS – </a:t>
            </a:r>
            <a:r>
              <a:rPr lang="en-GB" sz="2200" dirty="0">
                <a:latin typeface="SassoonPrimaryInfant"/>
              </a:rPr>
              <a:t>Mrs C Norton / Mrs A Shepherd</a:t>
            </a:r>
            <a:endParaRPr lang="en-US" sz="2200" dirty="0">
              <a:latin typeface="SassoonPrimaryInfant"/>
            </a:endParaRPr>
          </a:p>
          <a:p>
            <a:pPr marL="0" indent="0">
              <a:buNone/>
            </a:pPr>
            <a:r>
              <a:rPr lang="en-US" sz="2200" dirty="0">
                <a:latin typeface="SassoonPrimaryInfant"/>
              </a:rPr>
              <a:t>RH – </a:t>
            </a:r>
            <a:r>
              <a:rPr lang="en-US" sz="2200" dirty="0" err="1">
                <a:latin typeface="SassoonPrimaryInfant"/>
              </a:rPr>
              <a:t>Mr</a:t>
            </a:r>
            <a:r>
              <a:rPr lang="en-US" sz="2200" dirty="0">
                <a:latin typeface="SassoonPrimaryInfant"/>
              </a:rPr>
              <a:t> Hoyer</a:t>
            </a:r>
            <a:endParaRPr lang="en-GB" sz="2200" dirty="0">
              <a:latin typeface="SassoonPrimaryInfant"/>
            </a:endParaRPr>
          </a:p>
          <a:p>
            <a:pPr marL="0" indent="0">
              <a:buNone/>
            </a:pPr>
            <a:endParaRPr lang="en-GB" sz="2200" dirty="0">
              <a:latin typeface="SassoonPrimaryInfant"/>
            </a:endParaRPr>
          </a:p>
          <a:p>
            <a:pPr marL="0" indent="0">
              <a:buNone/>
            </a:pPr>
            <a:r>
              <a:rPr lang="en-GB" sz="2200" b="1" u="sng" dirty="0">
                <a:latin typeface="SassoonPrimaryInfant"/>
              </a:rPr>
              <a:t>Support staff </a:t>
            </a:r>
          </a:p>
          <a:p>
            <a:pPr marL="0" indent="0">
              <a:buNone/>
            </a:pPr>
            <a:r>
              <a:rPr lang="en-GB" sz="2200" dirty="0">
                <a:latin typeface="SassoonPrimaryInfant"/>
              </a:rPr>
              <a:t>RW - Mrs Ede</a:t>
            </a:r>
          </a:p>
          <a:p>
            <a:pPr marL="0" indent="0">
              <a:buNone/>
            </a:pPr>
            <a:r>
              <a:rPr lang="en-GB" sz="2200" dirty="0">
                <a:latin typeface="SassoonPrimaryInfant"/>
              </a:rPr>
              <a:t>RH - Miss </a:t>
            </a:r>
            <a:r>
              <a:rPr lang="en-GB" sz="2200" dirty="0" err="1">
                <a:latin typeface="SassoonPrimaryInfant"/>
              </a:rPr>
              <a:t>Mihailova</a:t>
            </a:r>
            <a:endParaRPr lang="en-GB" sz="2200" dirty="0">
              <a:latin typeface="SassoonPrimaryInfant"/>
            </a:endParaRPr>
          </a:p>
          <a:p>
            <a:pPr marL="0" indent="0">
              <a:buNone/>
            </a:pPr>
            <a:r>
              <a:rPr lang="en-GB" sz="2200" dirty="0">
                <a:latin typeface="SassoonPrimaryInfant"/>
              </a:rPr>
              <a:t>RNS – Mrs </a:t>
            </a:r>
            <a:r>
              <a:rPr lang="en-GB" sz="2200" dirty="0" err="1">
                <a:latin typeface="SassoonPrimaryInfant"/>
              </a:rPr>
              <a:t>Danczak</a:t>
            </a:r>
            <a:r>
              <a:rPr lang="en-GB" sz="2200" dirty="0">
                <a:latin typeface="SassoonPrimaryInfant"/>
              </a:rPr>
              <a:t>-obi</a:t>
            </a:r>
          </a:p>
          <a:p>
            <a:pPr marL="0" indent="0">
              <a:buNone/>
            </a:pPr>
            <a:endParaRPr lang="en-GB" sz="2200" b="1" u="sng" dirty="0">
              <a:latin typeface="SassoonPrimaryInfant"/>
            </a:endParaRPr>
          </a:p>
          <a:p>
            <a:pPr marL="0" indent="0">
              <a:buNone/>
            </a:pPr>
            <a:r>
              <a:rPr lang="en-GB" sz="2200" b="1" u="sng" dirty="0">
                <a:latin typeface="SassoonPrimaryInfant"/>
              </a:rPr>
              <a:t>Specialist Teachers</a:t>
            </a:r>
          </a:p>
          <a:p>
            <a:r>
              <a:rPr lang="en-GB" sz="2200" dirty="0">
                <a:latin typeface="SassoonPrimaryInfant"/>
              </a:rPr>
              <a:t>Mr </a:t>
            </a:r>
            <a:r>
              <a:rPr lang="en-GB" sz="2200" dirty="0" err="1">
                <a:latin typeface="SassoonPrimaryInfant"/>
              </a:rPr>
              <a:t>Fricker</a:t>
            </a:r>
            <a:r>
              <a:rPr lang="en-GB" sz="2200" dirty="0">
                <a:latin typeface="SassoonPrimaryInfant"/>
              </a:rPr>
              <a:t> – PE</a:t>
            </a:r>
          </a:p>
          <a:p>
            <a:r>
              <a:rPr lang="en-GB" sz="2200" dirty="0">
                <a:latin typeface="SassoonPrimaryInfant"/>
              </a:rPr>
              <a:t>Mrs Hurst – Music</a:t>
            </a:r>
          </a:p>
          <a:p>
            <a:r>
              <a:rPr lang="en-GB" sz="2200" dirty="0">
                <a:latin typeface="SassoonPrimaryInfant"/>
              </a:rPr>
              <a:t>Mr Gladman – Computing</a:t>
            </a:r>
          </a:p>
        </p:txBody>
      </p:sp>
      <p:sp>
        <p:nvSpPr>
          <p:cNvPr id="6" name="TextBox 5">
            <a:extLst>
              <a:ext uri="{FF2B5EF4-FFF2-40B4-BE49-F238E27FC236}">
                <a16:creationId xmlns:a16="http://schemas.microsoft.com/office/drawing/2014/main" id="{3262289C-E62E-47C2-6263-8EF13DAD3238}"/>
              </a:ext>
            </a:extLst>
          </p:cNvPr>
          <p:cNvSpPr txBox="1"/>
          <p:nvPr/>
        </p:nvSpPr>
        <p:spPr>
          <a:xfrm>
            <a:off x="2344189" y="12152"/>
            <a:ext cx="8013469" cy="830997"/>
          </a:xfrm>
          <a:prstGeom prst="rect">
            <a:avLst/>
          </a:prstGeom>
          <a:noFill/>
        </p:spPr>
        <p:txBody>
          <a:bodyPr wrap="square" rtlCol="0">
            <a:spAutoFit/>
          </a:bodyPr>
          <a:lstStyle/>
          <a:p>
            <a:pPr algn="ctr"/>
            <a:r>
              <a:rPr lang="en-US" sz="4800" b="1" u="sng" dirty="0"/>
              <a:t>Reception Team </a:t>
            </a:r>
            <a:endParaRPr lang="en-GB" sz="4800" b="1" u="sng" dirty="0"/>
          </a:p>
        </p:txBody>
      </p:sp>
    </p:spTree>
    <p:extLst>
      <p:ext uri="{BB962C8B-B14F-4D97-AF65-F5344CB8AC3E}">
        <p14:creationId xmlns:p14="http://schemas.microsoft.com/office/powerpoint/2010/main" val="3372732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48790"/>
            <a:ext cx="12192000" cy="4728173"/>
          </a:xfrm>
        </p:spPr>
        <p:txBody>
          <a:bodyPr>
            <a:noAutofit/>
          </a:bodyPr>
          <a:lstStyle/>
          <a:p>
            <a:pPr marL="0" indent="0" algn="ctr">
              <a:buNone/>
            </a:pPr>
            <a:r>
              <a:rPr lang="en-GB" dirty="0">
                <a:latin typeface="SassoonPrimaryInfant"/>
                <a:cs typeface="Sanskrit Text" panose="020B0502040204020203" pitchFamily="18" charset="0"/>
              </a:rPr>
              <a:t>Everyone at Red Hill Primary School is committed to providing the building blocks for every child to flourish in a safe and nurturing environment. </a:t>
            </a:r>
          </a:p>
          <a:p>
            <a:pPr marL="0" indent="0" algn="ctr">
              <a:buNone/>
            </a:pPr>
            <a:endParaRPr lang="en-GB" dirty="0">
              <a:latin typeface="SassoonPrimaryInfant"/>
              <a:cs typeface="Sanskrit Text" panose="020B0502040204020203" pitchFamily="18" charset="0"/>
            </a:endParaRPr>
          </a:p>
          <a:p>
            <a:pPr marL="0" indent="0" algn="ctr">
              <a:buNone/>
            </a:pPr>
            <a:endParaRPr lang="en-GB" dirty="0">
              <a:latin typeface="SassoonPrimaryInfant"/>
              <a:cs typeface="Sanskrit Text" panose="020B0502040204020203" pitchFamily="18" charset="0"/>
            </a:endParaRPr>
          </a:p>
          <a:p>
            <a:pPr marL="0" indent="0" algn="ctr">
              <a:buNone/>
            </a:pPr>
            <a:r>
              <a:rPr lang="en-GB" dirty="0">
                <a:latin typeface="SassoonPrimaryInfant"/>
                <a:cs typeface="Sanskrit Text" panose="020B0502040204020203" pitchFamily="18" charset="0"/>
              </a:rPr>
              <a:t>We offer a creative curriculum, enriched with opportunities to enable our pupils to understand the world around them and be responsible citizens.  Through developing their resilience, independence and confidence, our pupils see learning as a way to realise their full potential.   </a:t>
            </a:r>
          </a:p>
          <a:p>
            <a:pPr marL="0" indent="0" algn="ctr">
              <a:buNone/>
            </a:pPr>
            <a:endParaRPr lang="en-GB" dirty="0">
              <a:latin typeface="SassoonPrimaryInfant"/>
              <a:cs typeface="Sanskrit Text" panose="020B0502040204020203" pitchFamily="18" charset="0"/>
            </a:endParaRPr>
          </a:p>
          <a:p>
            <a:pPr marL="0" indent="0" algn="ctr">
              <a:buNone/>
            </a:pPr>
            <a:endParaRPr lang="en-GB" dirty="0">
              <a:latin typeface="SassoonPrimaryInfant"/>
              <a:cs typeface="Sanskrit Text" panose="020B0502040204020203" pitchFamily="18" charset="0"/>
            </a:endParaRPr>
          </a:p>
          <a:p>
            <a:pPr marL="0" indent="0" algn="ctr">
              <a:buNone/>
            </a:pPr>
            <a:r>
              <a:rPr lang="en-GB" dirty="0">
                <a:latin typeface="SassoonPrimaryInfant"/>
                <a:cs typeface="Sanskrit Text" panose="020B0502040204020203" pitchFamily="18" charset="0"/>
              </a:rPr>
              <a:t>Safe - Happy - Learning</a:t>
            </a:r>
          </a:p>
        </p:txBody>
      </p:sp>
      <p:sp>
        <p:nvSpPr>
          <p:cNvPr id="8" name="TextBox 7">
            <a:extLst>
              <a:ext uri="{FF2B5EF4-FFF2-40B4-BE49-F238E27FC236}">
                <a16:creationId xmlns:a16="http://schemas.microsoft.com/office/drawing/2014/main" id="{2CB6EF20-EA8F-8677-459E-14B9157B4BDD}"/>
              </a:ext>
            </a:extLst>
          </p:cNvPr>
          <p:cNvSpPr txBox="1"/>
          <p:nvPr/>
        </p:nvSpPr>
        <p:spPr>
          <a:xfrm>
            <a:off x="2344189" y="12152"/>
            <a:ext cx="8013469" cy="830997"/>
          </a:xfrm>
          <a:prstGeom prst="rect">
            <a:avLst/>
          </a:prstGeom>
          <a:noFill/>
        </p:spPr>
        <p:txBody>
          <a:bodyPr wrap="square" rtlCol="0">
            <a:spAutoFit/>
          </a:bodyPr>
          <a:lstStyle/>
          <a:p>
            <a:pPr algn="ctr"/>
            <a:r>
              <a:rPr lang="en-US" sz="4800" b="1" u="sng" dirty="0"/>
              <a:t>School vision </a:t>
            </a:r>
            <a:endParaRPr lang="en-GB" sz="4800" b="1" u="sng" dirty="0"/>
          </a:p>
        </p:txBody>
      </p:sp>
      <p:pic>
        <p:nvPicPr>
          <p:cNvPr id="10" name="Picture 9" descr="Screen Clipping">
            <a:extLst>
              <a:ext uri="{FF2B5EF4-FFF2-40B4-BE49-F238E27FC236}">
                <a16:creationId xmlns:a16="http://schemas.microsoft.com/office/drawing/2014/main" id="{9FC31D55-8AE0-1275-D7AA-D4D8DF6569BD}"/>
              </a:ext>
            </a:extLst>
          </p:cNvPr>
          <p:cNvPicPr>
            <a:picLocks noChangeAspect="1"/>
          </p:cNvPicPr>
          <p:nvPr/>
        </p:nvPicPr>
        <p:blipFill>
          <a:blip r:embed="rId2">
            <a:extLst>
              <a:ext uri="{28A0092B-C50C-407E-A947-70E740481C1C}">
                <a14:useLocalDpi xmlns:a14="http://schemas.microsoft.com/office/drawing/2010/main" val="0"/>
              </a:ext>
            </a:extLst>
          </a:blip>
          <a:srcRect l="16392" r="8414"/>
          <a:stretch>
            <a:fillRect/>
          </a:stretch>
        </p:blipFill>
        <p:spPr>
          <a:xfrm>
            <a:off x="10128503" y="5968538"/>
            <a:ext cx="1933263" cy="814065"/>
          </a:xfrm>
          <a:prstGeom prst="rect">
            <a:avLst/>
          </a:prstGeom>
        </p:spPr>
      </p:pic>
    </p:spTree>
    <p:extLst>
      <p:ext uri="{BB962C8B-B14F-4D97-AF65-F5344CB8AC3E}">
        <p14:creationId xmlns:p14="http://schemas.microsoft.com/office/powerpoint/2010/main" val="321648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3C686-2A22-F80F-F1B3-EEF7EA5384D6}"/>
            </a:ext>
          </a:extLst>
        </p:cNvPr>
        <p:cNvGrpSpPr/>
        <p:nvPr/>
      </p:nvGrpSpPr>
      <p:grpSpPr>
        <a:xfrm>
          <a:off x="0" y="0"/>
          <a:ext cx="0" cy="0"/>
          <a:chOff x="0" y="0"/>
          <a:chExt cx="0" cy="0"/>
        </a:xfrm>
      </p:grpSpPr>
      <p:pic>
        <p:nvPicPr>
          <p:cNvPr id="5" name="Picture 4" descr="Screen Clipping">
            <a:extLst>
              <a:ext uri="{FF2B5EF4-FFF2-40B4-BE49-F238E27FC236}">
                <a16:creationId xmlns:a16="http://schemas.microsoft.com/office/drawing/2014/main" id="{305DD644-8751-1D08-DFB8-9AACE4BADEDE}"/>
              </a:ext>
            </a:extLst>
          </p:cNvPr>
          <p:cNvPicPr>
            <a:picLocks noChangeAspect="1"/>
          </p:cNvPicPr>
          <p:nvPr/>
        </p:nvPicPr>
        <p:blipFill>
          <a:blip r:embed="rId2">
            <a:extLst>
              <a:ext uri="{28A0092B-C50C-407E-A947-70E740481C1C}">
                <a14:useLocalDpi xmlns:a14="http://schemas.microsoft.com/office/drawing/2010/main" val="0"/>
              </a:ext>
            </a:extLst>
          </a:blip>
          <a:srcRect l="16392" r="8414"/>
          <a:stretch>
            <a:fillRect/>
          </a:stretch>
        </p:blipFill>
        <p:spPr>
          <a:xfrm>
            <a:off x="10128503" y="5968538"/>
            <a:ext cx="1933263" cy="814065"/>
          </a:xfrm>
          <a:prstGeom prst="rect">
            <a:avLst/>
          </a:prstGeom>
        </p:spPr>
      </p:pic>
      <p:sp>
        <p:nvSpPr>
          <p:cNvPr id="8" name="TextBox 7">
            <a:extLst>
              <a:ext uri="{FF2B5EF4-FFF2-40B4-BE49-F238E27FC236}">
                <a16:creationId xmlns:a16="http://schemas.microsoft.com/office/drawing/2014/main" id="{DE52F4E0-FE2D-0A90-CDB1-B09C8BBCBC4E}"/>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Soft Start Morning</a:t>
            </a:r>
            <a:endParaRPr lang="en-GB" sz="4000" b="1" u="sng" dirty="0"/>
          </a:p>
        </p:txBody>
      </p:sp>
      <p:sp>
        <p:nvSpPr>
          <p:cNvPr id="6" name="Content Placeholder 2">
            <a:extLst>
              <a:ext uri="{FF2B5EF4-FFF2-40B4-BE49-F238E27FC236}">
                <a16:creationId xmlns:a16="http://schemas.microsoft.com/office/drawing/2014/main" id="{364AA874-F618-DEAD-F2BA-95C63C11428A}"/>
              </a:ext>
            </a:extLst>
          </p:cNvPr>
          <p:cNvSpPr>
            <a:spLocks noGrp="1"/>
          </p:cNvSpPr>
          <p:nvPr>
            <p:ph idx="1"/>
          </p:nvPr>
        </p:nvSpPr>
        <p:spPr>
          <a:xfrm>
            <a:off x="0" y="1253331"/>
            <a:ext cx="12061767" cy="4351338"/>
          </a:xfrm>
        </p:spPr>
        <p:txBody>
          <a:bodyPr>
            <a:noAutofit/>
          </a:bodyPr>
          <a:lstStyle/>
          <a:p>
            <a:pPr marL="0" indent="0" algn="ctr">
              <a:buNone/>
            </a:pPr>
            <a:r>
              <a:rPr lang="en-GB" dirty="0">
                <a:latin typeface="SassoonPrimaryInfant"/>
                <a:cs typeface="Sanskrit Text" panose="02020503050405020304" pitchFamily="18" charset="0"/>
              </a:rPr>
              <a:t>At Red Hill Primary School, we believe that in order to expect positive and respectful communication, we need to model and provide opportunities for it within our school day.  Therefore, we encourage all children to come in for a soft start at 8.30am.  </a:t>
            </a:r>
          </a:p>
          <a:p>
            <a:pPr marL="0" indent="0" algn="ctr">
              <a:buNone/>
            </a:pPr>
            <a:endParaRPr lang="en-GB" dirty="0">
              <a:latin typeface="SassoonPrimaryInfant"/>
              <a:cs typeface="Sanskrit Text" panose="02020503050405020304" pitchFamily="18" charset="0"/>
            </a:endParaRPr>
          </a:p>
          <a:p>
            <a:pPr marL="0" indent="0" algn="ctr">
              <a:buNone/>
            </a:pPr>
            <a:r>
              <a:rPr lang="en-GB" dirty="0">
                <a:latin typeface="SassoonPrimaryInfant"/>
                <a:cs typeface="Sanskrit Text" panose="02020503050405020304" pitchFamily="18" charset="0"/>
              </a:rPr>
              <a:t>Once they come into their room, there will be learning activities on the tables or on the board to begin their day. </a:t>
            </a:r>
          </a:p>
          <a:p>
            <a:pPr marL="0" indent="0" algn="ctr">
              <a:buNone/>
            </a:pPr>
            <a:endParaRPr lang="en-GB" dirty="0">
              <a:latin typeface="SassoonPrimaryInfant"/>
              <a:cs typeface="Sanskrit Text" panose="02020503050405020304" pitchFamily="18" charset="0"/>
            </a:endParaRPr>
          </a:p>
          <a:p>
            <a:pPr marL="0" indent="0" algn="ctr">
              <a:buNone/>
            </a:pPr>
            <a:r>
              <a:rPr lang="en-GB" dirty="0">
                <a:latin typeface="SassoonPrimaryInfant"/>
                <a:cs typeface="Sanskrit Text" panose="02020503050405020304" pitchFamily="18" charset="0"/>
              </a:rPr>
              <a:t>Teachers and support staff in the room play a crucial role. They engage with children, support children's excitement of learning for the day and tutor. </a:t>
            </a:r>
          </a:p>
        </p:txBody>
      </p:sp>
    </p:spTree>
    <p:extLst>
      <p:ext uri="{BB962C8B-B14F-4D97-AF65-F5344CB8AC3E}">
        <p14:creationId xmlns:p14="http://schemas.microsoft.com/office/powerpoint/2010/main" val="560580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213EA-0DB4-026C-CE32-0323B2D9ED88}"/>
            </a:ext>
          </a:extLst>
        </p:cNvPr>
        <p:cNvGrpSpPr/>
        <p:nvPr/>
      </p:nvGrpSpPr>
      <p:grpSpPr>
        <a:xfrm>
          <a:off x="0" y="0"/>
          <a:ext cx="0" cy="0"/>
          <a:chOff x="0" y="0"/>
          <a:chExt cx="0" cy="0"/>
        </a:xfrm>
      </p:grpSpPr>
      <p:pic>
        <p:nvPicPr>
          <p:cNvPr id="5" name="Picture 4" descr="Screen Clipping">
            <a:extLst>
              <a:ext uri="{FF2B5EF4-FFF2-40B4-BE49-F238E27FC236}">
                <a16:creationId xmlns:a16="http://schemas.microsoft.com/office/drawing/2014/main" id="{9651122A-BDBE-6F79-F94D-A98BD838A721}"/>
              </a:ext>
            </a:extLst>
          </p:cNvPr>
          <p:cNvPicPr>
            <a:picLocks noChangeAspect="1"/>
          </p:cNvPicPr>
          <p:nvPr/>
        </p:nvPicPr>
        <p:blipFill>
          <a:blip r:embed="rId2">
            <a:extLst>
              <a:ext uri="{28A0092B-C50C-407E-A947-70E740481C1C}">
                <a14:useLocalDpi xmlns:a14="http://schemas.microsoft.com/office/drawing/2010/main" val="0"/>
              </a:ext>
            </a:extLst>
          </a:blip>
          <a:srcRect l="16392" r="8414"/>
          <a:stretch>
            <a:fillRect/>
          </a:stretch>
        </p:blipFill>
        <p:spPr>
          <a:xfrm>
            <a:off x="10212685" y="6003985"/>
            <a:ext cx="1849082" cy="778618"/>
          </a:xfrm>
          <a:prstGeom prst="rect">
            <a:avLst/>
          </a:prstGeom>
        </p:spPr>
      </p:pic>
      <p:sp>
        <p:nvSpPr>
          <p:cNvPr id="8" name="TextBox 7">
            <a:extLst>
              <a:ext uri="{FF2B5EF4-FFF2-40B4-BE49-F238E27FC236}">
                <a16:creationId xmlns:a16="http://schemas.microsoft.com/office/drawing/2014/main" id="{3CC5D6F6-9BBA-EC40-047F-FED1BE3D4D0F}"/>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Attendance</a:t>
            </a:r>
            <a:endParaRPr lang="en-GB" sz="4000" b="1" u="sng" dirty="0"/>
          </a:p>
        </p:txBody>
      </p:sp>
      <p:sp>
        <p:nvSpPr>
          <p:cNvPr id="4" name="TextBox 3">
            <a:extLst>
              <a:ext uri="{FF2B5EF4-FFF2-40B4-BE49-F238E27FC236}">
                <a16:creationId xmlns:a16="http://schemas.microsoft.com/office/drawing/2014/main" id="{645F0D00-F904-6928-2AD2-CE755E7CADF0}"/>
              </a:ext>
            </a:extLst>
          </p:cNvPr>
          <p:cNvSpPr txBox="1"/>
          <p:nvPr/>
        </p:nvSpPr>
        <p:spPr>
          <a:xfrm>
            <a:off x="0" y="1393401"/>
            <a:ext cx="12192000" cy="4401205"/>
          </a:xfrm>
          <a:prstGeom prst="rect">
            <a:avLst/>
          </a:prstGeom>
          <a:noFill/>
        </p:spPr>
        <p:txBody>
          <a:bodyPr wrap="square" rtlCol="0">
            <a:spAutoFit/>
          </a:bodyPr>
          <a:lstStyle/>
          <a:p>
            <a:pPr algn="ctr"/>
            <a:r>
              <a:rPr lang="en-GB" sz="2800" dirty="0">
                <a:latin typeface="SassoonPrimaryInfant" pitchFamily="2" charset="0"/>
              </a:rPr>
              <a:t>Regular attendance is essential. While 90% may sound good, it means 19 days missed across a 190-day school year- almost four weeks of learning. Every day matters.</a:t>
            </a:r>
          </a:p>
          <a:p>
            <a:pPr algn="ctr"/>
            <a:endParaRPr lang="en-GB" sz="2800" dirty="0">
              <a:latin typeface="SassoonPrimaryInfant" pitchFamily="2" charset="0"/>
            </a:endParaRPr>
          </a:p>
          <a:p>
            <a:pPr algn="ctr"/>
            <a:endParaRPr lang="en-GB" sz="2800" dirty="0">
              <a:latin typeface="SassoonPrimaryInfant" pitchFamily="2" charset="0"/>
            </a:endParaRPr>
          </a:p>
          <a:p>
            <a:pPr algn="ctr"/>
            <a:r>
              <a:rPr lang="en-GB" sz="2800" dirty="0">
                <a:latin typeface="SassoonPrimaryInfant" pitchFamily="2" charset="0"/>
              </a:rPr>
              <a:t>If we notice attendance beginning to dip, teachers will contact parents and carers to explore how we can help. This is not about criticism or judgement, but about working together to understand barriers and provide support.</a:t>
            </a:r>
          </a:p>
          <a:p>
            <a:endParaRPr lang="en-GB" sz="2800" dirty="0">
              <a:latin typeface="SassoonPrimaryInfant" pitchFamily="2" charset="0"/>
            </a:endParaRPr>
          </a:p>
          <a:p>
            <a:endParaRPr lang="en-GB" sz="2800" dirty="0"/>
          </a:p>
        </p:txBody>
      </p:sp>
    </p:spTree>
    <p:extLst>
      <p:ext uri="{BB962C8B-B14F-4D97-AF65-F5344CB8AC3E}">
        <p14:creationId xmlns:p14="http://schemas.microsoft.com/office/powerpoint/2010/main" val="3301466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CFDD6DCE-561E-47F7-39FF-AA201820B20E}"/>
              </a:ext>
            </a:extLst>
          </p:cNvPr>
          <p:cNvSpPr>
            <a:spLocks noGrp="1" noChangeArrowheads="1"/>
          </p:cNvSpPr>
          <p:nvPr>
            <p:ph idx="1"/>
          </p:nvPr>
        </p:nvSpPr>
        <p:spPr>
          <a:xfrm>
            <a:off x="0" y="1113518"/>
            <a:ext cx="12045142" cy="3789040"/>
          </a:xfrm>
        </p:spPr>
        <p:txBody>
          <a:bodyPr>
            <a:noAutofit/>
          </a:bodyPr>
          <a:lstStyle/>
          <a:p>
            <a:pPr algn="ctr" eaLnBrk="1" hangingPunct="1"/>
            <a:r>
              <a:rPr lang="en-GB" sz="2900" dirty="0">
                <a:latin typeface="SassoonPrimaryInfant"/>
              </a:rPr>
              <a:t> The Early Years Foundation Stage (EYFS) sets national standards for the learning, development and care of your child from birth to 5 years old.</a:t>
            </a:r>
            <a:br>
              <a:rPr lang="en-GB" sz="2900" dirty="0">
                <a:latin typeface="SassoonPrimaryInfant"/>
              </a:rPr>
            </a:br>
            <a:br>
              <a:rPr lang="en-GB" sz="2900" dirty="0">
                <a:latin typeface="SassoonPrimaryInfant"/>
              </a:rPr>
            </a:br>
            <a:endParaRPr lang="en-GB" sz="2900" dirty="0">
              <a:latin typeface="SassoonPrimaryInfant"/>
            </a:endParaRPr>
          </a:p>
          <a:p>
            <a:pPr algn="ctr"/>
            <a:r>
              <a:rPr lang="en-GB" sz="2900" dirty="0">
                <a:latin typeface="SassoonPrimaryInfant"/>
              </a:rPr>
              <a:t>The EYFS is about what children learn, as well as how they learn. Effective practice is a mix of different approaches. Children learn through play, by adults modelling, by observing each other and through adult-guided learning. </a:t>
            </a:r>
            <a:br>
              <a:rPr lang="en-GB" sz="2900" dirty="0">
                <a:latin typeface="SassoonPrimaryInfant"/>
              </a:rPr>
            </a:br>
            <a:br>
              <a:rPr lang="en-GB" sz="2900" dirty="0">
                <a:latin typeface="SassoonPrimaryInfant"/>
              </a:rPr>
            </a:br>
            <a:endParaRPr lang="en-GB" sz="2900" dirty="0">
              <a:latin typeface="SassoonPrimaryInfant"/>
            </a:endParaRPr>
          </a:p>
          <a:p>
            <a:pPr algn="ctr"/>
            <a:r>
              <a:rPr lang="en-US" altLang="en-US" sz="2900" dirty="0">
                <a:latin typeface="SassoonPrimaryInfant"/>
              </a:rPr>
              <a:t> It is based on the recognition that children learn best through play and active learning. </a:t>
            </a:r>
          </a:p>
          <a:p>
            <a:pPr algn="ctr" eaLnBrk="1" hangingPunct="1"/>
            <a:endParaRPr lang="en-GB" altLang="en-US" sz="2900" dirty="0">
              <a:latin typeface="SassoonPrimaryInfant"/>
            </a:endParaRPr>
          </a:p>
        </p:txBody>
      </p:sp>
      <p:sp>
        <p:nvSpPr>
          <p:cNvPr id="5" name="TextBox 4">
            <a:extLst>
              <a:ext uri="{FF2B5EF4-FFF2-40B4-BE49-F238E27FC236}">
                <a16:creationId xmlns:a16="http://schemas.microsoft.com/office/drawing/2014/main" id="{A2717159-801A-0E7B-3527-3B43AECD1CD1}"/>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Early Years Foundation Stage</a:t>
            </a:r>
            <a:endParaRPr lang="en-GB" sz="4000" b="1" u="sng" dirty="0"/>
          </a:p>
        </p:txBody>
      </p:sp>
      <p:pic>
        <p:nvPicPr>
          <p:cNvPr id="6" name="Picture 5" descr="1,900+ Handprint Background Illustrations - iStock">
            <a:extLst>
              <a:ext uri="{FF2B5EF4-FFF2-40B4-BE49-F238E27FC236}">
                <a16:creationId xmlns:a16="http://schemas.microsoft.com/office/drawing/2014/main" id="{EEA5B9FA-CA83-B09A-A9A3-B325C2F55769}"/>
              </a:ext>
            </a:extLst>
          </p:cNvPr>
          <p:cNvPicPr>
            <a:picLocks noChangeAspect="1"/>
          </p:cNvPicPr>
          <p:nvPr/>
        </p:nvPicPr>
        <p:blipFill>
          <a:blip r:embed="rId3"/>
          <a:stretch>
            <a:fillRect/>
          </a:stretch>
        </p:blipFill>
        <p:spPr>
          <a:xfrm>
            <a:off x="1" y="5719001"/>
            <a:ext cx="1427018" cy="1114566"/>
          </a:xfrm>
          <a:prstGeom prst="rect">
            <a:avLst/>
          </a:prstGeom>
        </p:spPr>
      </p:pic>
      <p:pic>
        <p:nvPicPr>
          <p:cNvPr id="8" name="Picture 7" descr="1,900+ Handprint Background Illustrations - iStock">
            <a:extLst>
              <a:ext uri="{FF2B5EF4-FFF2-40B4-BE49-F238E27FC236}">
                <a16:creationId xmlns:a16="http://schemas.microsoft.com/office/drawing/2014/main" id="{4BAC12CF-1F50-950B-DCA1-3CA0EBF869E3}"/>
              </a:ext>
            </a:extLst>
          </p:cNvPr>
          <p:cNvPicPr>
            <a:picLocks noChangeAspect="1"/>
          </p:cNvPicPr>
          <p:nvPr/>
        </p:nvPicPr>
        <p:blipFill>
          <a:blip r:embed="rId3"/>
          <a:stretch>
            <a:fillRect/>
          </a:stretch>
        </p:blipFill>
        <p:spPr>
          <a:xfrm>
            <a:off x="10764982" y="5719001"/>
            <a:ext cx="1427018" cy="1114566"/>
          </a:xfrm>
          <a:prstGeom prst="rect">
            <a:avLst/>
          </a:prstGeom>
        </p:spPr>
      </p:pic>
    </p:spTree>
    <p:extLst>
      <p:ext uri="{BB962C8B-B14F-4D97-AF65-F5344CB8AC3E}">
        <p14:creationId xmlns:p14="http://schemas.microsoft.com/office/powerpoint/2010/main" val="3172654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34BF7D0-8CEC-B6EE-CE33-520E12E235BD}"/>
              </a:ext>
            </a:extLst>
          </p:cNvPr>
          <p:cNvSpPr>
            <a:spLocks noGrp="1" noChangeArrowheads="1"/>
          </p:cNvSpPr>
          <p:nvPr>
            <p:ph type="title"/>
          </p:nvPr>
        </p:nvSpPr>
        <p:spPr>
          <a:xfrm>
            <a:off x="3647728" y="-99392"/>
            <a:ext cx="5129634" cy="855439"/>
          </a:xfrm>
        </p:spPr>
        <p:txBody>
          <a:bodyPr>
            <a:normAutofit/>
          </a:bodyPr>
          <a:lstStyle/>
          <a:p>
            <a:pPr marL="342900" indent="-342900" algn="ctr">
              <a:spcBef>
                <a:spcPct val="50000"/>
              </a:spcBef>
            </a:pPr>
            <a:r>
              <a:rPr lang="en-GB" altLang="en-US" sz="4000" b="1" u="sng"/>
              <a:t>Overarching principles </a:t>
            </a:r>
          </a:p>
        </p:txBody>
      </p:sp>
      <p:sp>
        <p:nvSpPr>
          <p:cNvPr id="16387" name="Rectangle 3">
            <a:extLst>
              <a:ext uri="{FF2B5EF4-FFF2-40B4-BE49-F238E27FC236}">
                <a16:creationId xmlns:a16="http://schemas.microsoft.com/office/drawing/2014/main" id="{A5F75A35-B7CA-9BEC-630C-7BC6FD35A1C0}"/>
              </a:ext>
            </a:extLst>
          </p:cNvPr>
          <p:cNvSpPr>
            <a:spLocks noGrp="1" noChangeArrowheads="1"/>
          </p:cNvSpPr>
          <p:nvPr>
            <p:ph idx="1"/>
          </p:nvPr>
        </p:nvSpPr>
        <p:spPr>
          <a:xfrm>
            <a:off x="2640013" y="1484314"/>
            <a:ext cx="7620000" cy="5373687"/>
          </a:xfrm>
        </p:spPr>
        <p:txBody>
          <a:bodyPr/>
          <a:lstStyle/>
          <a:p>
            <a:pPr eaLnBrk="1" hangingPunct="1"/>
            <a:endParaRPr lang="en-GB" altLang="en-US" sz="2400">
              <a:latin typeface="Tempus Sans ITC" panose="04020404030D07020202" pitchFamily="82" charset="0"/>
            </a:endParaRPr>
          </a:p>
          <a:p>
            <a:pPr eaLnBrk="1" hangingPunct="1"/>
            <a:endParaRPr lang="en-GB" altLang="en-US" sz="2400">
              <a:latin typeface="Tempus Sans ITC" panose="04020404030D07020202" pitchFamily="82" charset="0"/>
            </a:endParaRPr>
          </a:p>
        </p:txBody>
      </p:sp>
      <p:sp>
        <p:nvSpPr>
          <p:cNvPr id="16388" name="Rectangle 5">
            <a:extLst>
              <a:ext uri="{FF2B5EF4-FFF2-40B4-BE49-F238E27FC236}">
                <a16:creationId xmlns:a16="http://schemas.microsoft.com/office/drawing/2014/main" id="{8124C3BC-ECA2-DCA2-9B80-B83FDDD349D8}"/>
              </a:ext>
            </a:extLst>
          </p:cNvPr>
          <p:cNvSpPr>
            <a:spLocks noChangeArrowheads="1"/>
          </p:cNvSpPr>
          <p:nvPr/>
        </p:nvSpPr>
        <p:spPr bwMode="auto">
          <a:xfrm>
            <a:off x="123305" y="1158102"/>
            <a:ext cx="11945389"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14350" indent="-51435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 typeface="Times New Roman" panose="02020603050405020304" pitchFamily="18" charset="0"/>
              <a:buAutoNum type="arabicPeriod"/>
            </a:pPr>
            <a:r>
              <a:rPr lang="en-GB" altLang="en-US">
                <a:latin typeface="+mj-lt"/>
              </a:rPr>
              <a:t> A unique child</a:t>
            </a:r>
            <a:br>
              <a:rPr lang="en-GB" altLang="en-US">
                <a:latin typeface="+mj-lt"/>
              </a:rPr>
            </a:br>
            <a:br>
              <a:rPr lang="en-GB" altLang="en-US">
                <a:latin typeface="+mj-lt"/>
              </a:rPr>
            </a:br>
            <a:endParaRPr lang="en-GB" altLang="en-US">
              <a:latin typeface="+mj-lt"/>
            </a:endParaRPr>
          </a:p>
          <a:p>
            <a:pPr algn="ctr" eaLnBrk="1" hangingPunct="1">
              <a:spcBef>
                <a:spcPct val="0"/>
              </a:spcBef>
              <a:buFont typeface="Times New Roman" panose="02020603050405020304" pitchFamily="18" charset="0"/>
              <a:buAutoNum type="arabicPeriod"/>
            </a:pPr>
            <a:r>
              <a:rPr lang="en-GB" altLang="en-US">
                <a:latin typeface="+mj-lt"/>
              </a:rPr>
              <a:t>Developing positive relationships</a:t>
            </a:r>
            <a:br>
              <a:rPr lang="en-GB" altLang="en-US">
                <a:latin typeface="+mj-lt"/>
              </a:rPr>
            </a:br>
            <a:br>
              <a:rPr lang="en-GB" altLang="en-US">
                <a:latin typeface="+mj-lt"/>
              </a:rPr>
            </a:br>
            <a:endParaRPr lang="en-GB" altLang="en-US">
              <a:latin typeface="+mj-lt"/>
            </a:endParaRPr>
          </a:p>
          <a:p>
            <a:pPr algn="ctr" eaLnBrk="1" hangingPunct="1">
              <a:spcBef>
                <a:spcPct val="0"/>
              </a:spcBef>
              <a:buFont typeface="Times New Roman" panose="02020603050405020304" pitchFamily="18" charset="0"/>
              <a:buAutoNum type="arabicPeriod"/>
            </a:pPr>
            <a:r>
              <a:rPr lang="en-GB" altLang="en-US">
                <a:latin typeface="+mj-lt"/>
              </a:rPr>
              <a:t> Enabling environments with teaching and support from adults </a:t>
            </a:r>
            <a:br>
              <a:rPr lang="en-GB" altLang="en-US">
                <a:latin typeface="+mj-lt"/>
              </a:rPr>
            </a:br>
            <a:br>
              <a:rPr lang="en-GB" altLang="en-US">
                <a:latin typeface="+mj-lt"/>
              </a:rPr>
            </a:br>
            <a:endParaRPr lang="en-GB" altLang="en-US">
              <a:latin typeface="+mj-lt"/>
            </a:endParaRPr>
          </a:p>
          <a:p>
            <a:pPr algn="ctr" eaLnBrk="1" hangingPunct="1">
              <a:spcBef>
                <a:spcPct val="0"/>
              </a:spcBef>
              <a:buFont typeface="Times New Roman" panose="02020603050405020304" pitchFamily="18" charset="0"/>
              <a:buAutoNum type="arabicPeriod"/>
            </a:pPr>
            <a:r>
              <a:rPr lang="en-GB" altLang="en-US">
                <a:latin typeface="+mj-lt"/>
              </a:rPr>
              <a:t> Importance of learning and development</a:t>
            </a:r>
          </a:p>
        </p:txBody>
      </p:sp>
    </p:spTree>
    <p:extLst>
      <p:ext uri="{BB962C8B-B14F-4D97-AF65-F5344CB8AC3E}">
        <p14:creationId xmlns:p14="http://schemas.microsoft.com/office/powerpoint/2010/main" val="2895486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25F81B47-F2D9-C040-D3AA-14BD8B10A181}"/>
              </a:ext>
            </a:extLst>
          </p:cNvPr>
          <p:cNvSpPr>
            <a:spLocks noGrp="1" noChangeArrowheads="1"/>
          </p:cNvSpPr>
          <p:nvPr>
            <p:ph type="title"/>
          </p:nvPr>
        </p:nvSpPr>
        <p:spPr>
          <a:xfrm>
            <a:off x="1903089" y="-171400"/>
            <a:ext cx="8584059" cy="924039"/>
          </a:xfrm>
        </p:spPr>
        <p:txBody>
          <a:bodyPr>
            <a:noAutofit/>
          </a:bodyPr>
          <a:lstStyle/>
          <a:p>
            <a:pPr algn="ctr" eaLnBrk="1" hangingPunct="1"/>
            <a:r>
              <a:rPr lang="en-GB" altLang="en-US" sz="3600" b="1" u="sng" dirty="0"/>
              <a:t>The areas of learning and development </a:t>
            </a:r>
            <a:endParaRPr lang="en-GB" altLang="en-US" sz="3600" dirty="0">
              <a:latin typeface="+mn-lt"/>
            </a:endParaRPr>
          </a:p>
        </p:txBody>
      </p:sp>
      <p:sp>
        <p:nvSpPr>
          <p:cNvPr id="18435" name="Rectangle 3">
            <a:extLst>
              <a:ext uri="{FF2B5EF4-FFF2-40B4-BE49-F238E27FC236}">
                <a16:creationId xmlns:a16="http://schemas.microsoft.com/office/drawing/2014/main" id="{00C0694E-B7CF-559A-4CD4-42B3E8196782}"/>
              </a:ext>
            </a:extLst>
          </p:cNvPr>
          <p:cNvSpPr>
            <a:spLocks noGrp="1" noChangeArrowheads="1"/>
          </p:cNvSpPr>
          <p:nvPr>
            <p:ph idx="1"/>
          </p:nvPr>
        </p:nvSpPr>
        <p:spPr>
          <a:xfrm>
            <a:off x="2640013" y="2428876"/>
            <a:ext cx="7620000" cy="4429125"/>
          </a:xfrm>
        </p:spPr>
        <p:txBody>
          <a:bodyPr/>
          <a:lstStyle/>
          <a:p>
            <a:pPr eaLnBrk="1" hangingPunct="1"/>
            <a:endParaRPr lang="en-GB" altLang="en-US" sz="2400">
              <a:latin typeface="Tempus Sans ITC" panose="04020404030D07020202" pitchFamily="82" charset="0"/>
            </a:endParaRPr>
          </a:p>
          <a:p>
            <a:pPr eaLnBrk="1" hangingPunct="1">
              <a:buFontTx/>
              <a:buNone/>
            </a:pPr>
            <a:endParaRPr lang="en-GB" altLang="en-US" sz="2400">
              <a:latin typeface="Tempus Sans ITC" panose="04020404030D07020202" pitchFamily="82" charset="0"/>
            </a:endParaRPr>
          </a:p>
        </p:txBody>
      </p:sp>
      <p:sp>
        <p:nvSpPr>
          <p:cNvPr id="4" name="Text Box 4">
            <a:extLst>
              <a:ext uri="{FF2B5EF4-FFF2-40B4-BE49-F238E27FC236}">
                <a16:creationId xmlns:a16="http://schemas.microsoft.com/office/drawing/2014/main" id="{9A21E4E0-CEF1-473C-AD86-0523C7D64CC7}"/>
              </a:ext>
            </a:extLst>
          </p:cNvPr>
          <p:cNvSpPr txBox="1">
            <a:spLocks noChangeArrowheads="1"/>
          </p:cNvSpPr>
          <p:nvPr/>
        </p:nvSpPr>
        <p:spPr bwMode="auto">
          <a:xfrm>
            <a:off x="133004" y="2347308"/>
            <a:ext cx="878363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ct val="0"/>
              </a:spcBef>
              <a:buNone/>
              <a:defRPr/>
            </a:pPr>
            <a:r>
              <a:rPr lang="en-GB" altLang="en-US" sz="2800" b="1" u="sng" dirty="0">
                <a:latin typeface="+mj-lt"/>
              </a:rPr>
              <a:t>Prime areas</a:t>
            </a:r>
          </a:p>
          <a:p>
            <a:pPr>
              <a:spcBef>
                <a:spcPct val="0"/>
              </a:spcBef>
              <a:defRPr/>
            </a:pPr>
            <a:r>
              <a:rPr lang="en-GB" altLang="en-US" sz="2800" dirty="0">
                <a:latin typeface="+mj-lt"/>
              </a:rPr>
              <a:t>Communication and Language </a:t>
            </a:r>
          </a:p>
          <a:p>
            <a:pPr>
              <a:spcBef>
                <a:spcPct val="0"/>
              </a:spcBef>
              <a:defRPr/>
            </a:pPr>
            <a:r>
              <a:rPr lang="en-GB" altLang="en-US" sz="2800" dirty="0">
                <a:latin typeface="+mj-lt"/>
              </a:rPr>
              <a:t>Physical Development </a:t>
            </a:r>
          </a:p>
          <a:p>
            <a:pPr>
              <a:spcBef>
                <a:spcPct val="0"/>
              </a:spcBef>
              <a:defRPr/>
            </a:pPr>
            <a:r>
              <a:rPr lang="en-GB" altLang="en-US" sz="2800" dirty="0">
                <a:latin typeface="+mj-lt"/>
              </a:rPr>
              <a:t>Personal, Social and Emotional Development</a:t>
            </a:r>
          </a:p>
          <a:p>
            <a:pPr marL="0" indent="0">
              <a:spcBef>
                <a:spcPct val="0"/>
              </a:spcBef>
              <a:buNone/>
              <a:defRPr/>
            </a:pPr>
            <a:endParaRPr lang="en-GB" altLang="en-US" sz="2800" dirty="0">
              <a:latin typeface="+mj-lt"/>
            </a:endParaRPr>
          </a:p>
          <a:p>
            <a:pPr marL="0" indent="0">
              <a:spcBef>
                <a:spcPct val="0"/>
              </a:spcBef>
              <a:buNone/>
              <a:defRPr/>
            </a:pPr>
            <a:r>
              <a:rPr lang="en-GB" altLang="en-US" sz="2800" b="1" u="sng" dirty="0">
                <a:latin typeface="+mj-lt"/>
              </a:rPr>
              <a:t>Specific areas</a:t>
            </a:r>
          </a:p>
          <a:p>
            <a:pPr>
              <a:spcBef>
                <a:spcPct val="0"/>
              </a:spcBef>
              <a:defRPr/>
            </a:pPr>
            <a:r>
              <a:rPr lang="en-GB" altLang="en-US" sz="2800" dirty="0">
                <a:latin typeface="+mj-lt"/>
              </a:rPr>
              <a:t>Literacy </a:t>
            </a:r>
          </a:p>
          <a:p>
            <a:pPr>
              <a:spcBef>
                <a:spcPct val="0"/>
              </a:spcBef>
              <a:defRPr/>
            </a:pPr>
            <a:r>
              <a:rPr lang="en-GB" altLang="en-US" sz="2800" dirty="0">
                <a:latin typeface="+mj-lt"/>
              </a:rPr>
              <a:t>Mathematics </a:t>
            </a:r>
          </a:p>
          <a:p>
            <a:pPr>
              <a:spcBef>
                <a:spcPct val="0"/>
              </a:spcBef>
              <a:defRPr/>
            </a:pPr>
            <a:r>
              <a:rPr lang="en-GB" altLang="en-US" sz="2800" dirty="0">
                <a:latin typeface="+mj-lt"/>
              </a:rPr>
              <a:t>Understanding the World </a:t>
            </a:r>
          </a:p>
          <a:p>
            <a:pPr>
              <a:spcBef>
                <a:spcPct val="0"/>
              </a:spcBef>
              <a:defRPr/>
            </a:pPr>
            <a:r>
              <a:rPr lang="en-GB" altLang="en-US" sz="2800" dirty="0">
                <a:latin typeface="+mj-lt"/>
              </a:rPr>
              <a:t>Expressive Arts and Design </a:t>
            </a:r>
          </a:p>
          <a:p>
            <a:pPr marL="0" indent="0">
              <a:spcBef>
                <a:spcPct val="0"/>
              </a:spcBef>
              <a:buNone/>
              <a:defRPr/>
            </a:pPr>
            <a:endParaRPr lang="en-GB" altLang="en-US" sz="2800" dirty="0">
              <a:latin typeface="+mj-lt"/>
            </a:endParaRPr>
          </a:p>
          <a:p>
            <a:pPr marL="0" indent="0">
              <a:spcBef>
                <a:spcPct val="0"/>
              </a:spcBef>
              <a:buNone/>
              <a:defRPr/>
            </a:pPr>
            <a:endParaRPr lang="en-GB" altLang="en-US" sz="2800" dirty="0">
              <a:latin typeface="+mj-lt"/>
            </a:endParaRPr>
          </a:p>
        </p:txBody>
      </p:sp>
      <p:sp>
        <p:nvSpPr>
          <p:cNvPr id="7" name="TextBox 6">
            <a:extLst>
              <a:ext uri="{FF2B5EF4-FFF2-40B4-BE49-F238E27FC236}">
                <a16:creationId xmlns:a16="http://schemas.microsoft.com/office/drawing/2014/main" id="{330D47A7-ECCD-3E0D-88BD-DF26678716C8}"/>
              </a:ext>
            </a:extLst>
          </p:cNvPr>
          <p:cNvSpPr txBox="1"/>
          <p:nvPr/>
        </p:nvSpPr>
        <p:spPr>
          <a:xfrm>
            <a:off x="133004" y="866250"/>
            <a:ext cx="11795760" cy="954107"/>
          </a:xfrm>
          <a:prstGeom prst="rect">
            <a:avLst/>
          </a:prstGeom>
          <a:noFill/>
        </p:spPr>
        <p:txBody>
          <a:bodyPr wrap="square">
            <a:spAutoFit/>
          </a:bodyPr>
          <a:lstStyle/>
          <a:p>
            <a:pPr algn="ctr"/>
            <a:r>
              <a:rPr lang="en-GB" altLang="en-US" sz="2800" dirty="0">
                <a:latin typeface="+mj-lt"/>
              </a:rPr>
              <a:t>Within the theme of learning and development, there are seven areas. </a:t>
            </a:r>
            <a:r>
              <a:rPr lang="en-GB" sz="2800" dirty="0"/>
              <a:t>All areas of learning and development are important and interconnected. </a:t>
            </a:r>
            <a:endParaRPr lang="en-GB" sz="2800" dirty="0">
              <a:latin typeface="+mj-lt"/>
            </a:endParaRPr>
          </a:p>
        </p:txBody>
      </p:sp>
      <p:pic>
        <p:nvPicPr>
          <p:cNvPr id="5" name="Picture 4" descr="1,900+ Handprint Background Illustrations - iStock">
            <a:extLst>
              <a:ext uri="{FF2B5EF4-FFF2-40B4-BE49-F238E27FC236}">
                <a16:creationId xmlns:a16="http://schemas.microsoft.com/office/drawing/2014/main" id="{DF4404E8-97B1-447F-6445-76F9F6469D14}"/>
              </a:ext>
            </a:extLst>
          </p:cNvPr>
          <p:cNvPicPr>
            <a:picLocks noChangeAspect="1"/>
          </p:cNvPicPr>
          <p:nvPr/>
        </p:nvPicPr>
        <p:blipFill>
          <a:blip r:embed="rId3"/>
          <a:stretch>
            <a:fillRect/>
          </a:stretch>
        </p:blipFill>
        <p:spPr>
          <a:xfrm>
            <a:off x="9662851" y="4882619"/>
            <a:ext cx="2529149" cy="1975381"/>
          </a:xfrm>
          <a:prstGeom prst="rect">
            <a:avLst/>
          </a:prstGeom>
        </p:spPr>
      </p:pic>
    </p:spTree>
    <p:extLst>
      <p:ext uri="{BB962C8B-B14F-4D97-AF65-F5344CB8AC3E}">
        <p14:creationId xmlns:p14="http://schemas.microsoft.com/office/powerpoint/2010/main" val="4051825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C3511-0233-85BC-54D3-41C5B7843026}"/>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996FD042-94D0-C378-0ED9-E8FD7DC12F4D}"/>
              </a:ext>
            </a:extLst>
          </p:cNvPr>
          <p:cNvSpPr txBox="1">
            <a:spLocks noChangeArrowheads="1"/>
          </p:cNvSpPr>
          <p:nvPr/>
        </p:nvSpPr>
        <p:spPr>
          <a:xfrm>
            <a:off x="2423592" y="0"/>
            <a:ext cx="7620000" cy="7647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3400" b="1" u="sng" dirty="0"/>
              <a:t>Topic overview</a:t>
            </a:r>
            <a:endParaRPr lang="en-US" altLang="en-US" sz="3400" b="1" u="sng" dirty="0"/>
          </a:p>
        </p:txBody>
      </p:sp>
      <p:graphicFrame>
        <p:nvGraphicFramePr>
          <p:cNvPr id="4" name="Table 3">
            <a:extLst>
              <a:ext uri="{FF2B5EF4-FFF2-40B4-BE49-F238E27FC236}">
                <a16:creationId xmlns:a16="http://schemas.microsoft.com/office/drawing/2014/main" id="{DD24D172-6384-1267-5325-50A283DE54D0}"/>
              </a:ext>
            </a:extLst>
          </p:cNvPr>
          <p:cNvGraphicFramePr>
            <a:graphicFrameLocks noGrp="1"/>
          </p:cNvGraphicFramePr>
          <p:nvPr>
            <p:extLst>
              <p:ext uri="{D42A27DB-BD31-4B8C-83A1-F6EECF244321}">
                <p14:modId xmlns:p14="http://schemas.microsoft.com/office/powerpoint/2010/main" val="4100375251"/>
              </p:ext>
            </p:extLst>
          </p:nvPr>
        </p:nvGraphicFramePr>
        <p:xfrm>
          <a:off x="223057" y="2540155"/>
          <a:ext cx="11745885" cy="2380980"/>
        </p:xfrm>
        <a:graphic>
          <a:graphicData uri="http://schemas.openxmlformats.org/drawingml/2006/table">
            <a:tbl>
              <a:tblPr firstRow="1" bandRow="1">
                <a:tableStyleId>{BC89EF96-8CEA-46FF-86C4-4CE0E7609802}</a:tableStyleId>
              </a:tblPr>
              <a:tblGrid>
                <a:gridCol w="1797430">
                  <a:extLst>
                    <a:ext uri="{9D8B030D-6E8A-4147-A177-3AD203B41FA5}">
                      <a16:colId xmlns:a16="http://schemas.microsoft.com/office/drawing/2014/main" val="4033336943"/>
                    </a:ext>
                  </a:extLst>
                </a:gridCol>
                <a:gridCol w="2092927">
                  <a:extLst>
                    <a:ext uri="{9D8B030D-6E8A-4147-A177-3AD203B41FA5}">
                      <a16:colId xmlns:a16="http://schemas.microsoft.com/office/drawing/2014/main" val="3887353858"/>
                    </a:ext>
                  </a:extLst>
                </a:gridCol>
                <a:gridCol w="1886455">
                  <a:extLst>
                    <a:ext uri="{9D8B030D-6E8A-4147-A177-3AD203B41FA5}">
                      <a16:colId xmlns:a16="http://schemas.microsoft.com/office/drawing/2014/main" val="319090214"/>
                    </a:ext>
                  </a:extLst>
                </a:gridCol>
                <a:gridCol w="1989691">
                  <a:extLst>
                    <a:ext uri="{9D8B030D-6E8A-4147-A177-3AD203B41FA5}">
                      <a16:colId xmlns:a16="http://schemas.microsoft.com/office/drawing/2014/main" val="2684004570"/>
                    </a:ext>
                  </a:extLst>
                </a:gridCol>
                <a:gridCol w="1989691">
                  <a:extLst>
                    <a:ext uri="{9D8B030D-6E8A-4147-A177-3AD203B41FA5}">
                      <a16:colId xmlns:a16="http://schemas.microsoft.com/office/drawing/2014/main" val="955971031"/>
                    </a:ext>
                  </a:extLst>
                </a:gridCol>
                <a:gridCol w="1989691">
                  <a:extLst>
                    <a:ext uri="{9D8B030D-6E8A-4147-A177-3AD203B41FA5}">
                      <a16:colId xmlns:a16="http://schemas.microsoft.com/office/drawing/2014/main" val="1918435862"/>
                    </a:ext>
                  </a:extLst>
                </a:gridCol>
              </a:tblGrid>
              <a:tr h="645839">
                <a:tc>
                  <a:txBody>
                    <a:bodyPr/>
                    <a:lstStyle/>
                    <a:p>
                      <a:pPr algn="ctr"/>
                      <a:r>
                        <a:rPr lang="en-US" sz="2600" dirty="0">
                          <a:solidFill>
                            <a:schemeClr val="tx1"/>
                          </a:solidFill>
                        </a:rPr>
                        <a:t>Autumn 1</a:t>
                      </a:r>
                      <a:endParaRPr lang="en-GB" sz="2600" dirty="0">
                        <a:solidFill>
                          <a:schemeClr val="tx1"/>
                        </a:solidFill>
                      </a:endParaRPr>
                    </a:p>
                  </a:txBody>
                  <a:tcPr/>
                </a:tc>
                <a:tc>
                  <a:txBody>
                    <a:bodyPr/>
                    <a:lstStyle/>
                    <a:p>
                      <a:pPr algn="ctr"/>
                      <a:r>
                        <a:rPr lang="en-US" sz="2600" dirty="0">
                          <a:solidFill>
                            <a:schemeClr val="tx1"/>
                          </a:solidFill>
                        </a:rPr>
                        <a:t>Autumn 2</a:t>
                      </a:r>
                      <a:endParaRPr lang="en-GB" sz="2600" dirty="0">
                        <a:solidFill>
                          <a:schemeClr val="tx1"/>
                        </a:solidFill>
                      </a:endParaRPr>
                    </a:p>
                  </a:txBody>
                  <a:tcPr/>
                </a:tc>
                <a:tc>
                  <a:txBody>
                    <a:bodyPr/>
                    <a:lstStyle/>
                    <a:p>
                      <a:pPr algn="ctr"/>
                      <a:r>
                        <a:rPr lang="en-US" sz="2600" dirty="0">
                          <a:solidFill>
                            <a:schemeClr val="tx1"/>
                          </a:solidFill>
                        </a:rPr>
                        <a:t>Spring 1</a:t>
                      </a:r>
                      <a:endParaRPr lang="en-GB" sz="2600" dirty="0">
                        <a:solidFill>
                          <a:schemeClr val="tx1"/>
                        </a:solidFill>
                      </a:endParaRPr>
                    </a:p>
                  </a:txBody>
                  <a:tcPr/>
                </a:tc>
                <a:tc>
                  <a:txBody>
                    <a:bodyPr/>
                    <a:lstStyle/>
                    <a:p>
                      <a:pPr algn="ctr"/>
                      <a:r>
                        <a:rPr lang="en-US" sz="2600" dirty="0">
                          <a:solidFill>
                            <a:schemeClr val="tx1"/>
                          </a:solidFill>
                        </a:rPr>
                        <a:t>Spring 2</a:t>
                      </a:r>
                      <a:endParaRPr lang="en-GB" sz="2600" dirty="0">
                        <a:solidFill>
                          <a:schemeClr val="tx1"/>
                        </a:solidFill>
                      </a:endParaRPr>
                    </a:p>
                  </a:txBody>
                  <a:tcPr/>
                </a:tc>
                <a:tc>
                  <a:txBody>
                    <a:bodyPr/>
                    <a:lstStyle/>
                    <a:p>
                      <a:pPr algn="ctr"/>
                      <a:r>
                        <a:rPr lang="en-US" sz="2600" dirty="0">
                          <a:solidFill>
                            <a:schemeClr val="tx1"/>
                          </a:solidFill>
                        </a:rPr>
                        <a:t>Summer 1</a:t>
                      </a:r>
                      <a:endParaRPr lang="en-GB" sz="2600" dirty="0">
                        <a:solidFill>
                          <a:schemeClr val="tx1"/>
                        </a:solidFill>
                      </a:endParaRPr>
                    </a:p>
                  </a:txBody>
                  <a:tcPr/>
                </a:tc>
                <a:tc>
                  <a:txBody>
                    <a:bodyPr/>
                    <a:lstStyle/>
                    <a:p>
                      <a:pPr algn="ctr"/>
                      <a:r>
                        <a:rPr lang="en-US" sz="2600" dirty="0">
                          <a:solidFill>
                            <a:schemeClr val="tx1"/>
                          </a:solidFill>
                        </a:rPr>
                        <a:t>Summer 2</a:t>
                      </a:r>
                      <a:endParaRPr lang="en-GB" sz="2600" dirty="0">
                        <a:solidFill>
                          <a:schemeClr val="tx1"/>
                        </a:solidFill>
                      </a:endParaRPr>
                    </a:p>
                  </a:txBody>
                  <a:tcPr/>
                </a:tc>
                <a:extLst>
                  <a:ext uri="{0D108BD9-81ED-4DB2-BD59-A6C34878D82A}">
                    <a16:rowId xmlns:a16="http://schemas.microsoft.com/office/drawing/2014/main" val="2528522326"/>
                  </a:ext>
                </a:extLst>
              </a:tr>
              <a:tr h="1735141">
                <a:tc>
                  <a:txBody>
                    <a:bodyPr/>
                    <a:lstStyle/>
                    <a:p>
                      <a:pPr algn="ctr"/>
                      <a:r>
                        <a:rPr lang="en-US" sz="2600" dirty="0">
                          <a:solidFill>
                            <a:schemeClr val="tx1"/>
                          </a:solidFill>
                        </a:rPr>
                        <a:t>Marvellous me!</a:t>
                      </a:r>
                      <a:endParaRPr lang="en-GB" sz="2600" dirty="0">
                        <a:solidFill>
                          <a:schemeClr val="tx1"/>
                        </a:solidFill>
                      </a:endParaRPr>
                    </a:p>
                  </a:txBody>
                  <a:tcPr/>
                </a:tc>
                <a:tc>
                  <a:txBody>
                    <a:bodyPr/>
                    <a:lstStyle/>
                    <a:p>
                      <a:pPr algn="ctr"/>
                      <a:r>
                        <a:rPr lang="en-US" sz="2600" dirty="0">
                          <a:solidFill>
                            <a:schemeClr val="tx1"/>
                          </a:solidFill>
                        </a:rPr>
                        <a:t>Celebrations </a:t>
                      </a:r>
                      <a:endParaRPr lang="en-GB" sz="2600" dirty="0">
                        <a:solidFill>
                          <a:schemeClr val="tx1"/>
                        </a:solidFill>
                      </a:endParaRPr>
                    </a:p>
                  </a:txBody>
                  <a:tcPr/>
                </a:tc>
                <a:tc>
                  <a:txBody>
                    <a:bodyPr/>
                    <a:lstStyle/>
                    <a:p>
                      <a:pPr algn="ctr"/>
                      <a:r>
                        <a:rPr lang="en-US" sz="2600" dirty="0">
                          <a:solidFill>
                            <a:schemeClr val="tx1"/>
                          </a:solidFill>
                        </a:rPr>
                        <a:t>Space</a:t>
                      </a:r>
                      <a:endParaRPr lang="en-GB" sz="2600" dirty="0">
                        <a:solidFill>
                          <a:schemeClr val="tx1"/>
                        </a:solidFill>
                      </a:endParaRPr>
                    </a:p>
                  </a:txBody>
                  <a:tcPr/>
                </a:tc>
                <a:tc>
                  <a:txBody>
                    <a:bodyPr/>
                    <a:lstStyle/>
                    <a:p>
                      <a:pPr algn="ctr"/>
                      <a:r>
                        <a:rPr lang="en-US" sz="2600" dirty="0">
                          <a:solidFill>
                            <a:schemeClr val="tx1"/>
                          </a:solidFill>
                        </a:rPr>
                        <a:t>Traditional tales </a:t>
                      </a:r>
                      <a:endParaRPr lang="en-GB" sz="2600" dirty="0">
                        <a:solidFill>
                          <a:schemeClr val="tx1"/>
                        </a:solidFill>
                      </a:endParaRPr>
                    </a:p>
                  </a:txBody>
                  <a:tcPr/>
                </a:tc>
                <a:tc>
                  <a:txBody>
                    <a:bodyPr/>
                    <a:lstStyle/>
                    <a:p>
                      <a:pPr algn="ctr"/>
                      <a:r>
                        <a:rPr lang="en-US" sz="2600" dirty="0">
                          <a:solidFill>
                            <a:schemeClr val="tx1"/>
                          </a:solidFill>
                        </a:rPr>
                        <a:t>Fantastic creatures </a:t>
                      </a:r>
                      <a:endParaRPr lang="en-GB" sz="2600" dirty="0">
                        <a:solidFill>
                          <a:schemeClr val="tx1"/>
                        </a:solidFill>
                      </a:endParaRPr>
                    </a:p>
                  </a:txBody>
                  <a:tcPr/>
                </a:tc>
                <a:tc>
                  <a:txBody>
                    <a:bodyPr/>
                    <a:lstStyle/>
                    <a:p>
                      <a:pPr algn="ctr"/>
                      <a:r>
                        <a:rPr lang="en-US" sz="2600" dirty="0">
                          <a:solidFill>
                            <a:schemeClr val="tx1"/>
                          </a:solidFill>
                        </a:rPr>
                        <a:t>Heroes</a:t>
                      </a:r>
                      <a:endParaRPr lang="en-GB" sz="2600" dirty="0">
                        <a:solidFill>
                          <a:schemeClr val="tx1"/>
                        </a:solidFill>
                      </a:endParaRPr>
                    </a:p>
                  </a:txBody>
                  <a:tcPr/>
                </a:tc>
                <a:extLst>
                  <a:ext uri="{0D108BD9-81ED-4DB2-BD59-A6C34878D82A}">
                    <a16:rowId xmlns:a16="http://schemas.microsoft.com/office/drawing/2014/main" val="423309948"/>
                  </a:ext>
                </a:extLst>
              </a:tr>
            </a:tbl>
          </a:graphicData>
        </a:graphic>
      </p:graphicFrame>
    </p:spTree>
    <p:extLst>
      <p:ext uri="{BB962C8B-B14F-4D97-AF65-F5344CB8AC3E}">
        <p14:creationId xmlns:p14="http://schemas.microsoft.com/office/powerpoint/2010/main" val="4105004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9AEDD-9609-770A-AE58-40096DBF5B1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EA38B8-CB6E-4491-A581-613ED56B2866}"/>
              </a:ext>
            </a:extLst>
          </p:cNvPr>
          <p:cNvPicPr>
            <a:picLocks noChangeAspect="1"/>
          </p:cNvPicPr>
          <p:nvPr/>
        </p:nvPicPr>
        <p:blipFill>
          <a:blip r:embed="rId2"/>
          <a:stretch>
            <a:fillRect/>
          </a:stretch>
        </p:blipFill>
        <p:spPr>
          <a:xfrm>
            <a:off x="827940" y="28100"/>
            <a:ext cx="10536120" cy="6801799"/>
          </a:xfrm>
          <a:prstGeom prst="rect">
            <a:avLst/>
          </a:prstGeom>
        </p:spPr>
      </p:pic>
    </p:spTree>
    <p:extLst>
      <p:ext uri="{BB962C8B-B14F-4D97-AF65-F5344CB8AC3E}">
        <p14:creationId xmlns:p14="http://schemas.microsoft.com/office/powerpoint/2010/main" val="1751728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CF179-E043-63F0-8E30-3D56835C646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016597EC-123C-75A3-2278-747B941882B8}"/>
              </a:ext>
            </a:extLst>
          </p:cNvPr>
          <p:cNvSpPr txBox="1">
            <a:spLocks noChangeArrowheads="1"/>
          </p:cNvSpPr>
          <p:nvPr/>
        </p:nvSpPr>
        <p:spPr>
          <a:xfrm>
            <a:off x="2423592" y="0"/>
            <a:ext cx="7620000" cy="7647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3400" b="1" u="sng" dirty="0"/>
              <a:t>Timetable</a:t>
            </a:r>
            <a:endParaRPr lang="en-US" altLang="en-US" sz="3400" b="1" u="sng" dirty="0"/>
          </a:p>
        </p:txBody>
      </p:sp>
      <p:pic>
        <p:nvPicPr>
          <p:cNvPr id="3" name="Picture 2">
            <a:extLst>
              <a:ext uri="{FF2B5EF4-FFF2-40B4-BE49-F238E27FC236}">
                <a16:creationId xmlns:a16="http://schemas.microsoft.com/office/drawing/2014/main" id="{EE6843B9-07BB-4F1A-B215-986A454301BF}"/>
              </a:ext>
            </a:extLst>
          </p:cNvPr>
          <p:cNvPicPr>
            <a:picLocks noChangeAspect="1"/>
          </p:cNvPicPr>
          <p:nvPr/>
        </p:nvPicPr>
        <p:blipFill>
          <a:blip r:embed="rId3"/>
          <a:stretch>
            <a:fillRect/>
          </a:stretch>
        </p:blipFill>
        <p:spPr>
          <a:xfrm>
            <a:off x="781232" y="764704"/>
            <a:ext cx="10454118" cy="5892893"/>
          </a:xfrm>
          <a:prstGeom prst="rect">
            <a:avLst/>
          </a:prstGeom>
        </p:spPr>
      </p:pic>
    </p:spTree>
    <p:extLst>
      <p:ext uri="{BB962C8B-B14F-4D97-AF65-F5344CB8AC3E}">
        <p14:creationId xmlns:p14="http://schemas.microsoft.com/office/powerpoint/2010/main" val="1932468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DBD71-E92B-15FE-5614-20C26EDAE0D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5865693-D2B2-F510-90DB-638D87E62923}"/>
              </a:ext>
            </a:extLst>
          </p:cNvPr>
          <p:cNvSpPr txBox="1"/>
          <p:nvPr/>
        </p:nvSpPr>
        <p:spPr>
          <a:xfrm>
            <a:off x="0" y="1164134"/>
            <a:ext cx="12192000" cy="5293757"/>
          </a:xfrm>
          <a:prstGeom prst="rect">
            <a:avLst/>
          </a:prstGeom>
          <a:noFill/>
        </p:spPr>
        <p:txBody>
          <a:bodyPr wrap="square" rtlCol="0">
            <a:spAutoFit/>
          </a:bodyPr>
          <a:lstStyle/>
          <a:p>
            <a:pPr algn="ctr"/>
            <a:r>
              <a:rPr lang="en-GB" sz="2600" dirty="0"/>
              <a:t>Little Wandle Letters and Sounds Revised is taught in Reception through daily, structured phonics lessons.</a:t>
            </a:r>
            <a:br>
              <a:rPr lang="en-GB" sz="2600" dirty="0"/>
            </a:br>
            <a:endParaRPr lang="en-GB" sz="2600" dirty="0"/>
          </a:p>
          <a:p>
            <a:pPr algn="ctr"/>
            <a:r>
              <a:rPr lang="en-GB" sz="2600" dirty="0"/>
              <a:t>In Reception, children follow the progression within the programme. Children learn a new sound Monday – Thursday, and there is a review session on a Friday.</a:t>
            </a:r>
          </a:p>
          <a:p>
            <a:pPr algn="ctr"/>
            <a:endParaRPr lang="en-GB" sz="2600" dirty="0"/>
          </a:p>
          <a:p>
            <a:pPr algn="ctr"/>
            <a:r>
              <a:rPr lang="en-GB" sz="2600" dirty="0"/>
              <a:t>Reception lessons start at 10 minutes, with daily additional oral blending. These sessions increase in time as the children continue throughout the year. </a:t>
            </a:r>
          </a:p>
          <a:p>
            <a:pPr algn="ctr"/>
            <a:endParaRPr lang="en-GB" sz="2600" dirty="0"/>
          </a:p>
          <a:p>
            <a:pPr algn="ctr"/>
            <a:r>
              <a:rPr lang="en-GB" sz="2600" dirty="0"/>
              <a:t>More information regarding reading books will be sent out in the coming weeks. </a:t>
            </a:r>
          </a:p>
          <a:p>
            <a:pPr algn="ctr"/>
            <a:endParaRPr lang="en-GB" sz="2600" dirty="0"/>
          </a:p>
          <a:p>
            <a:pPr algn="ctr"/>
            <a:r>
              <a:rPr lang="en-GB" sz="2600" dirty="0"/>
              <a:t>From this week, your child will take home a book from the book corner to share with you at home. Please ensure these are returned each week. </a:t>
            </a:r>
          </a:p>
        </p:txBody>
      </p:sp>
      <p:pic>
        <p:nvPicPr>
          <p:cNvPr id="3" name="Picture 2" descr="Little Wandle Letters and Sounds">
            <a:extLst>
              <a:ext uri="{FF2B5EF4-FFF2-40B4-BE49-F238E27FC236}">
                <a16:creationId xmlns:a16="http://schemas.microsoft.com/office/drawing/2014/main" id="{934D3169-C20A-940F-5911-D505DEBE4BA9}"/>
              </a:ext>
            </a:extLst>
          </p:cNvPr>
          <p:cNvPicPr>
            <a:picLocks noChangeAspect="1"/>
          </p:cNvPicPr>
          <p:nvPr/>
        </p:nvPicPr>
        <p:blipFill>
          <a:blip r:embed="rId2"/>
          <a:stretch>
            <a:fillRect/>
          </a:stretch>
        </p:blipFill>
        <p:spPr>
          <a:xfrm>
            <a:off x="9939269" y="64143"/>
            <a:ext cx="2089891" cy="989215"/>
          </a:xfrm>
          <a:prstGeom prst="rect">
            <a:avLst/>
          </a:prstGeom>
        </p:spPr>
      </p:pic>
      <p:sp>
        <p:nvSpPr>
          <p:cNvPr id="5" name="TextBox 4">
            <a:extLst>
              <a:ext uri="{FF2B5EF4-FFF2-40B4-BE49-F238E27FC236}">
                <a16:creationId xmlns:a16="http://schemas.microsoft.com/office/drawing/2014/main" id="{D8A741DD-4B0F-86D4-BDE5-9BE5DE9C2B8B}"/>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Phonics – Little Wandle </a:t>
            </a:r>
            <a:endParaRPr lang="en-GB" sz="4000" b="1" u="sng" dirty="0"/>
          </a:p>
        </p:txBody>
      </p:sp>
    </p:spTree>
    <p:extLst>
      <p:ext uri="{BB962C8B-B14F-4D97-AF65-F5344CB8AC3E}">
        <p14:creationId xmlns:p14="http://schemas.microsoft.com/office/powerpoint/2010/main" val="3375596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3200A-54E5-778B-2391-BEB41D1B8437}"/>
            </a:ext>
          </a:extLst>
        </p:cNvPr>
        <p:cNvGrpSpPr/>
        <p:nvPr/>
      </p:nvGrpSpPr>
      <p:grpSpPr>
        <a:xfrm>
          <a:off x="0" y="0"/>
          <a:ext cx="0" cy="0"/>
          <a:chOff x="0" y="0"/>
          <a:chExt cx="0" cy="0"/>
        </a:xfrm>
      </p:grpSpPr>
      <p:sp>
        <p:nvSpPr>
          <p:cNvPr id="33794" name="Rectangle 1">
            <a:extLst>
              <a:ext uri="{FF2B5EF4-FFF2-40B4-BE49-F238E27FC236}">
                <a16:creationId xmlns:a16="http://schemas.microsoft.com/office/drawing/2014/main" id="{190CE286-3C48-67C9-0C37-F76FD5923F5D}"/>
              </a:ext>
            </a:extLst>
          </p:cNvPr>
          <p:cNvSpPr>
            <a:spLocks noChangeArrowheads="1"/>
          </p:cNvSpPr>
          <p:nvPr/>
        </p:nvSpPr>
        <p:spPr bwMode="auto">
          <a:xfrm>
            <a:off x="135774" y="99754"/>
            <a:ext cx="11920451" cy="59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 typeface="Wingdings" panose="05000000000000000000" pitchFamily="2" charset="2"/>
              <a:buNone/>
              <a:defRPr/>
            </a:pPr>
            <a:r>
              <a:rPr lang="en-GB" altLang="en-US" sz="3600" b="1" u="sng" dirty="0">
                <a:latin typeface="+mj-lt"/>
              </a:rPr>
              <a:t>Autumn 1 Phonics overview </a:t>
            </a:r>
            <a:r>
              <a:rPr lang="en-GB" altLang="en-US" sz="2800" i="1" dirty="0">
                <a:latin typeface="+mj-lt"/>
              </a:rPr>
              <a:t>             </a:t>
            </a:r>
            <a:endParaRPr lang="en-GB" altLang="en-US" sz="2800" dirty="0">
              <a:latin typeface="+mj-lt"/>
            </a:endParaRPr>
          </a:p>
        </p:txBody>
      </p:sp>
      <p:pic>
        <p:nvPicPr>
          <p:cNvPr id="5" name="Picture 4">
            <a:extLst>
              <a:ext uri="{FF2B5EF4-FFF2-40B4-BE49-F238E27FC236}">
                <a16:creationId xmlns:a16="http://schemas.microsoft.com/office/drawing/2014/main" id="{8AE5E070-5DF7-EE56-77E6-9EE8258F0688}"/>
              </a:ext>
            </a:extLst>
          </p:cNvPr>
          <p:cNvPicPr>
            <a:picLocks noChangeAspect="1"/>
          </p:cNvPicPr>
          <p:nvPr/>
        </p:nvPicPr>
        <p:blipFill>
          <a:blip r:embed="rId3"/>
          <a:stretch>
            <a:fillRect/>
          </a:stretch>
        </p:blipFill>
        <p:spPr>
          <a:xfrm>
            <a:off x="283301" y="1969770"/>
            <a:ext cx="11862144" cy="3069590"/>
          </a:xfrm>
          <a:prstGeom prst="rect">
            <a:avLst/>
          </a:prstGeom>
        </p:spPr>
      </p:pic>
    </p:spTree>
    <p:extLst>
      <p:ext uri="{BB962C8B-B14F-4D97-AF65-F5344CB8AC3E}">
        <p14:creationId xmlns:p14="http://schemas.microsoft.com/office/powerpoint/2010/main" val="3623626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3F1A2-5974-4808-3C1B-DB48D57683BD}"/>
            </a:ext>
          </a:extLst>
        </p:cNvPr>
        <p:cNvGrpSpPr/>
        <p:nvPr/>
      </p:nvGrpSpPr>
      <p:grpSpPr>
        <a:xfrm>
          <a:off x="0" y="0"/>
          <a:ext cx="0" cy="0"/>
          <a:chOff x="0" y="0"/>
          <a:chExt cx="0" cy="0"/>
        </a:xfrm>
      </p:grpSpPr>
      <p:sp>
        <p:nvSpPr>
          <p:cNvPr id="33794" name="Rectangle 1">
            <a:extLst>
              <a:ext uri="{FF2B5EF4-FFF2-40B4-BE49-F238E27FC236}">
                <a16:creationId xmlns:a16="http://schemas.microsoft.com/office/drawing/2014/main" id="{AF5F3493-91C8-25E0-652C-EA3D0C7EA445}"/>
              </a:ext>
            </a:extLst>
          </p:cNvPr>
          <p:cNvSpPr>
            <a:spLocks noChangeArrowheads="1"/>
          </p:cNvSpPr>
          <p:nvPr/>
        </p:nvSpPr>
        <p:spPr bwMode="auto">
          <a:xfrm>
            <a:off x="135774" y="99754"/>
            <a:ext cx="11920451" cy="59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 typeface="Wingdings" panose="05000000000000000000" pitchFamily="2" charset="2"/>
              <a:buNone/>
              <a:defRPr/>
            </a:pPr>
            <a:r>
              <a:rPr lang="en-GB" altLang="en-US" sz="3600" b="1" u="sng" dirty="0">
                <a:latin typeface="+mj-lt"/>
              </a:rPr>
              <a:t>Example lesson overview </a:t>
            </a:r>
            <a:r>
              <a:rPr lang="en-GB" altLang="en-US" sz="2800" i="1" dirty="0">
                <a:latin typeface="+mj-lt"/>
              </a:rPr>
              <a:t>             </a:t>
            </a:r>
            <a:endParaRPr lang="en-GB" altLang="en-US" sz="2800" dirty="0">
              <a:latin typeface="+mj-lt"/>
            </a:endParaRPr>
          </a:p>
        </p:txBody>
      </p:sp>
      <p:pic>
        <p:nvPicPr>
          <p:cNvPr id="3" name="Picture 2">
            <a:extLst>
              <a:ext uri="{FF2B5EF4-FFF2-40B4-BE49-F238E27FC236}">
                <a16:creationId xmlns:a16="http://schemas.microsoft.com/office/drawing/2014/main" id="{464B7B32-C88D-53E1-C657-961CD5F418FC}"/>
              </a:ext>
            </a:extLst>
          </p:cNvPr>
          <p:cNvPicPr>
            <a:picLocks noChangeAspect="1"/>
          </p:cNvPicPr>
          <p:nvPr/>
        </p:nvPicPr>
        <p:blipFill>
          <a:blip r:embed="rId3"/>
          <a:stretch>
            <a:fillRect/>
          </a:stretch>
        </p:blipFill>
        <p:spPr>
          <a:xfrm>
            <a:off x="277494" y="901834"/>
            <a:ext cx="11637009" cy="5956166"/>
          </a:xfrm>
          <a:prstGeom prst="rect">
            <a:avLst/>
          </a:prstGeom>
        </p:spPr>
      </p:pic>
    </p:spTree>
    <p:extLst>
      <p:ext uri="{BB962C8B-B14F-4D97-AF65-F5344CB8AC3E}">
        <p14:creationId xmlns:p14="http://schemas.microsoft.com/office/powerpoint/2010/main" val="4219330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CD0FD-888B-2528-AC5A-FFB9F232433A}"/>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288C4FCB-C5A3-188F-2D75-04512FF6AC89}"/>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Homework</a:t>
            </a:r>
            <a:endParaRPr lang="en-GB" sz="4000" b="1" u="sng" dirty="0"/>
          </a:p>
        </p:txBody>
      </p:sp>
      <p:pic>
        <p:nvPicPr>
          <p:cNvPr id="4" name="Picture 3">
            <a:extLst>
              <a:ext uri="{FF2B5EF4-FFF2-40B4-BE49-F238E27FC236}">
                <a16:creationId xmlns:a16="http://schemas.microsoft.com/office/drawing/2014/main" id="{61DCDE5D-88D5-D548-1C07-E65CCC48C90D}"/>
              </a:ext>
            </a:extLst>
          </p:cNvPr>
          <p:cNvPicPr>
            <a:picLocks noChangeAspect="1"/>
          </p:cNvPicPr>
          <p:nvPr/>
        </p:nvPicPr>
        <p:blipFill>
          <a:blip r:embed="rId2"/>
          <a:stretch>
            <a:fillRect/>
          </a:stretch>
        </p:blipFill>
        <p:spPr>
          <a:xfrm>
            <a:off x="124691" y="4476781"/>
            <a:ext cx="1762266" cy="2231844"/>
          </a:xfrm>
          <a:prstGeom prst="rect">
            <a:avLst/>
          </a:prstGeom>
          <a:ln w="28575">
            <a:solidFill>
              <a:schemeClr val="tx1"/>
            </a:solidFill>
          </a:ln>
        </p:spPr>
      </p:pic>
      <p:pic>
        <p:nvPicPr>
          <p:cNvPr id="7" name="Picture 6">
            <a:extLst>
              <a:ext uri="{FF2B5EF4-FFF2-40B4-BE49-F238E27FC236}">
                <a16:creationId xmlns:a16="http://schemas.microsoft.com/office/drawing/2014/main" id="{35E41ADD-8A56-3FFD-A7BA-7DF4A88E95BB}"/>
              </a:ext>
            </a:extLst>
          </p:cNvPr>
          <p:cNvPicPr>
            <a:picLocks noChangeAspect="1"/>
          </p:cNvPicPr>
          <p:nvPr/>
        </p:nvPicPr>
        <p:blipFill>
          <a:blip r:embed="rId3"/>
          <a:stretch>
            <a:fillRect/>
          </a:stretch>
        </p:blipFill>
        <p:spPr>
          <a:xfrm>
            <a:off x="10152046" y="4390897"/>
            <a:ext cx="1845427" cy="2403612"/>
          </a:xfrm>
          <a:prstGeom prst="rect">
            <a:avLst/>
          </a:prstGeom>
          <a:ln w="28575">
            <a:solidFill>
              <a:schemeClr val="tx1"/>
            </a:solidFill>
          </a:ln>
        </p:spPr>
      </p:pic>
      <p:sp>
        <p:nvSpPr>
          <p:cNvPr id="9" name="TextBox 8">
            <a:extLst>
              <a:ext uri="{FF2B5EF4-FFF2-40B4-BE49-F238E27FC236}">
                <a16:creationId xmlns:a16="http://schemas.microsoft.com/office/drawing/2014/main" id="{17B61BFB-7584-4F68-7136-663F09597F91}"/>
              </a:ext>
            </a:extLst>
          </p:cNvPr>
          <p:cNvSpPr txBox="1"/>
          <p:nvPr/>
        </p:nvSpPr>
        <p:spPr>
          <a:xfrm>
            <a:off x="124691" y="1080655"/>
            <a:ext cx="11629505" cy="2677656"/>
          </a:xfrm>
          <a:prstGeom prst="rect">
            <a:avLst/>
          </a:prstGeom>
          <a:noFill/>
        </p:spPr>
        <p:txBody>
          <a:bodyPr wrap="square" rtlCol="0">
            <a:spAutoFit/>
          </a:bodyPr>
          <a:lstStyle/>
          <a:p>
            <a:pPr algn="ctr"/>
            <a:r>
              <a:rPr lang="en-US" sz="2800" dirty="0">
                <a:latin typeface="SassoonPrimaryInfant"/>
              </a:rPr>
              <a:t>After the first couple of weeks the children will bring home a homework book. These will contain sound sheets, based on the sounds the children have learnt in phonics. We ask that they please complete the sheets each week. </a:t>
            </a:r>
          </a:p>
          <a:p>
            <a:pPr algn="ctr"/>
            <a:endParaRPr lang="en-US" sz="2800" dirty="0">
              <a:latin typeface="SassoonPrimaryInfant"/>
            </a:endParaRPr>
          </a:p>
          <a:p>
            <a:pPr algn="ctr"/>
            <a:r>
              <a:rPr lang="en-US" sz="2800" dirty="0">
                <a:latin typeface="SassoonPrimaryInfant"/>
              </a:rPr>
              <a:t>Homework books will be sent out each Friday, and we ask that they are please returned the following Wednesday. </a:t>
            </a:r>
            <a:endParaRPr lang="en-GB" sz="2800" dirty="0">
              <a:latin typeface="SassoonPrimaryInfant"/>
            </a:endParaRPr>
          </a:p>
        </p:txBody>
      </p:sp>
    </p:spTree>
    <p:extLst>
      <p:ext uri="{BB962C8B-B14F-4D97-AF65-F5344CB8AC3E}">
        <p14:creationId xmlns:p14="http://schemas.microsoft.com/office/powerpoint/2010/main" val="3082989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9801-3681-0D82-5973-7BAC4B3BF33E}"/>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DE40BF07-E27F-2F1C-818E-C7FCD309A265}"/>
              </a:ext>
            </a:extLst>
          </p:cNvPr>
          <p:cNvSpPr txBox="1"/>
          <p:nvPr/>
        </p:nvSpPr>
        <p:spPr>
          <a:xfrm>
            <a:off x="2352501" y="-79288"/>
            <a:ext cx="8013469" cy="677108"/>
          </a:xfrm>
          <a:prstGeom prst="rect">
            <a:avLst/>
          </a:prstGeom>
          <a:noFill/>
        </p:spPr>
        <p:txBody>
          <a:bodyPr wrap="square" rtlCol="0">
            <a:spAutoFit/>
          </a:bodyPr>
          <a:lstStyle/>
          <a:p>
            <a:pPr algn="ctr"/>
            <a:r>
              <a:rPr lang="en-US" sz="3800" b="1" u="sng" dirty="0"/>
              <a:t>Uniform</a:t>
            </a:r>
            <a:endParaRPr lang="en-GB" sz="3800" b="1" u="sng" dirty="0"/>
          </a:p>
        </p:txBody>
      </p:sp>
      <p:pic>
        <p:nvPicPr>
          <p:cNvPr id="3" name="Picture 2">
            <a:extLst>
              <a:ext uri="{FF2B5EF4-FFF2-40B4-BE49-F238E27FC236}">
                <a16:creationId xmlns:a16="http://schemas.microsoft.com/office/drawing/2014/main" id="{32CEA8CF-8EC7-A87A-2BD9-161085D91F65}"/>
              </a:ext>
            </a:extLst>
          </p:cNvPr>
          <p:cNvPicPr>
            <a:picLocks noChangeAspect="1"/>
          </p:cNvPicPr>
          <p:nvPr/>
        </p:nvPicPr>
        <p:blipFill>
          <a:blip r:embed="rId2"/>
          <a:stretch>
            <a:fillRect/>
          </a:stretch>
        </p:blipFill>
        <p:spPr>
          <a:xfrm>
            <a:off x="216130" y="1777199"/>
            <a:ext cx="7406641" cy="5080801"/>
          </a:xfrm>
          <a:prstGeom prst="rect">
            <a:avLst/>
          </a:prstGeom>
          <a:ln w="28575">
            <a:solidFill>
              <a:schemeClr val="tx1"/>
            </a:solidFill>
          </a:ln>
        </p:spPr>
      </p:pic>
      <p:sp>
        <p:nvSpPr>
          <p:cNvPr id="7" name="TextBox 6">
            <a:extLst>
              <a:ext uri="{FF2B5EF4-FFF2-40B4-BE49-F238E27FC236}">
                <a16:creationId xmlns:a16="http://schemas.microsoft.com/office/drawing/2014/main" id="{D0EE58D8-BDC2-C52E-3354-FA974B69F4A4}"/>
              </a:ext>
            </a:extLst>
          </p:cNvPr>
          <p:cNvSpPr txBox="1"/>
          <p:nvPr/>
        </p:nvSpPr>
        <p:spPr>
          <a:xfrm>
            <a:off x="130629" y="734312"/>
            <a:ext cx="11930742" cy="923330"/>
          </a:xfrm>
          <a:prstGeom prst="rect">
            <a:avLst/>
          </a:prstGeom>
          <a:noFill/>
        </p:spPr>
        <p:txBody>
          <a:bodyPr wrap="square">
            <a:spAutoFit/>
          </a:bodyPr>
          <a:lstStyle/>
          <a:p>
            <a:r>
              <a:rPr lang="en-GB" dirty="0">
                <a:latin typeface="SassoonPrimaryInfant"/>
              </a:rPr>
              <a:t>Uniform reminders will be sent home if uniform is not correct.</a:t>
            </a:r>
          </a:p>
          <a:p>
            <a:endParaRPr lang="en-GB" dirty="0">
              <a:latin typeface="SassoonPrimaryInfant"/>
            </a:endParaRPr>
          </a:p>
          <a:p>
            <a:r>
              <a:rPr lang="en-GB" dirty="0">
                <a:latin typeface="SassoonPrimaryInfant"/>
              </a:rPr>
              <a:t>If you require any support with uniform, please speak to Mrs Hill, who will be happy to help.</a:t>
            </a:r>
          </a:p>
        </p:txBody>
      </p:sp>
      <p:sp>
        <p:nvSpPr>
          <p:cNvPr id="4" name="TextBox 3">
            <a:extLst>
              <a:ext uri="{FF2B5EF4-FFF2-40B4-BE49-F238E27FC236}">
                <a16:creationId xmlns:a16="http://schemas.microsoft.com/office/drawing/2014/main" id="{CDFCF697-126B-E9C1-EDAC-CEBC3B046934}"/>
              </a:ext>
            </a:extLst>
          </p:cNvPr>
          <p:cNvSpPr txBox="1"/>
          <p:nvPr/>
        </p:nvSpPr>
        <p:spPr>
          <a:xfrm>
            <a:off x="7913716" y="2538178"/>
            <a:ext cx="4062154" cy="3783793"/>
          </a:xfrm>
          <a:prstGeom prst="rect">
            <a:avLst/>
          </a:prstGeom>
          <a:noFill/>
        </p:spPr>
        <p:txBody>
          <a:bodyPr wrap="square">
            <a:spAutoFit/>
          </a:bodyPr>
          <a:lstStyle/>
          <a:p>
            <a:pPr algn="ctr">
              <a:lnSpc>
                <a:spcPct val="170000"/>
              </a:lnSpc>
            </a:pPr>
            <a:r>
              <a:rPr lang="en-GB" sz="2400" dirty="0">
                <a:latin typeface="SassoonPrimaryInfant"/>
              </a:rPr>
              <a:t>PE for all three classes is on a </a:t>
            </a:r>
            <a:r>
              <a:rPr lang="en-GB" sz="2400" b="1" u="sng" dirty="0">
                <a:latin typeface="SassoonPrimaryInfant"/>
              </a:rPr>
              <a:t>Wednesday. </a:t>
            </a:r>
            <a:r>
              <a:rPr lang="en-GB" sz="2400" dirty="0">
                <a:latin typeface="SassoonPrimaryInfant"/>
              </a:rPr>
              <a:t>The children can wear their Red Hill PE kit to school and do not need to bring their uniform to change into. </a:t>
            </a:r>
          </a:p>
        </p:txBody>
      </p:sp>
    </p:spTree>
    <p:extLst>
      <p:ext uri="{BB962C8B-B14F-4D97-AF65-F5344CB8AC3E}">
        <p14:creationId xmlns:p14="http://schemas.microsoft.com/office/powerpoint/2010/main" val="1584680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76BF7F-213C-C4EC-4A11-7DD4743EF66E}"/>
              </a:ext>
            </a:extLst>
          </p:cNvPr>
          <p:cNvSpPr txBox="1"/>
          <p:nvPr/>
        </p:nvSpPr>
        <p:spPr>
          <a:xfrm>
            <a:off x="1" y="933925"/>
            <a:ext cx="12270434" cy="6432530"/>
          </a:xfrm>
          <a:prstGeom prst="rect">
            <a:avLst/>
          </a:prstGeom>
          <a:noFill/>
        </p:spPr>
        <p:txBody>
          <a:bodyPr wrap="square" rtlCol="0">
            <a:spAutoFit/>
          </a:bodyPr>
          <a:lstStyle/>
          <a:p>
            <a:pPr algn="ctr"/>
            <a:r>
              <a:rPr lang="en-GB" sz="2000" b="0" i="0" dirty="0">
                <a:solidFill>
                  <a:srgbClr val="000000"/>
                </a:solidFill>
                <a:effectLst/>
                <a:latin typeface="Calibri" panose="020F0502020204030204" pitchFamily="34" charset="0"/>
              </a:rPr>
              <a:t>Reception will be having their outdoor learning sessions every Friday afternoon. </a:t>
            </a:r>
          </a:p>
          <a:p>
            <a:pPr algn="ctr"/>
            <a:r>
              <a:rPr lang="en-GB" sz="2000" b="0" i="0" dirty="0">
                <a:solidFill>
                  <a:srgbClr val="000000"/>
                </a:solidFill>
                <a:effectLst/>
                <a:latin typeface="Calibri" panose="020F0502020204030204" pitchFamily="34" charset="0"/>
              </a:rPr>
              <a:t>These will start </a:t>
            </a:r>
            <a:r>
              <a:rPr lang="en-GB" sz="2000" b="1" i="0" u="sng" dirty="0">
                <a:solidFill>
                  <a:srgbClr val="000000"/>
                </a:solidFill>
                <a:effectLst/>
                <a:latin typeface="Calibri" panose="020F0502020204030204" pitchFamily="34" charset="0"/>
              </a:rPr>
              <a:t>Friday, 25th September. </a:t>
            </a:r>
          </a:p>
          <a:p>
            <a:pPr algn="ctr"/>
            <a:endParaRPr lang="en-GB" sz="2000" b="0" i="0" dirty="0">
              <a:solidFill>
                <a:srgbClr val="000000"/>
              </a:solidFill>
              <a:effectLst/>
              <a:latin typeface="Calibri" panose="020F0502020204030204" pitchFamily="34" charset="0"/>
            </a:endParaRPr>
          </a:p>
          <a:p>
            <a:pPr algn="ctr"/>
            <a:endParaRPr lang="en-GB" sz="2000" b="0" i="0" dirty="0">
              <a:solidFill>
                <a:srgbClr val="000000"/>
              </a:solidFill>
              <a:effectLst/>
              <a:latin typeface="Calibri" panose="020F0502020204030204" pitchFamily="34" charset="0"/>
            </a:endParaRPr>
          </a:p>
          <a:p>
            <a:pPr algn="ctr"/>
            <a:r>
              <a:rPr lang="en-GB" sz="2000" b="0" i="0" dirty="0">
                <a:solidFill>
                  <a:srgbClr val="000000"/>
                </a:solidFill>
                <a:effectLst/>
                <a:latin typeface="Calibri" panose="020F0502020204030204" pitchFamily="34" charset="0"/>
              </a:rPr>
              <a:t>There is no expectation to have an all in one and wellington boots for the first few weeks. </a:t>
            </a:r>
          </a:p>
          <a:p>
            <a:pPr algn="ctr"/>
            <a:endParaRPr lang="en-GB" sz="2000" b="0" i="0" dirty="0">
              <a:solidFill>
                <a:srgbClr val="000000"/>
              </a:solidFill>
              <a:effectLst/>
              <a:latin typeface="Calibri" panose="020F0502020204030204" pitchFamily="34" charset="0"/>
            </a:endParaRPr>
          </a:p>
          <a:p>
            <a:pPr algn="ctr"/>
            <a:br>
              <a:rPr lang="en-GB" sz="2000" b="0" i="0" dirty="0">
                <a:solidFill>
                  <a:srgbClr val="000000"/>
                </a:solidFill>
                <a:effectLst/>
                <a:latin typeface="Calibri" panose="020F0502020204030204" pitchFamily="34" charset="0"/>
              </a:rPr>
            </a:br>
            <a:r>
              <a:rPr lang="en-GB" sz="2000" b="0" i="0" dirty="0">
                <a:solidFill>
                  <a:srgbClr val="000000"/>
                </a:solidFill>
                <a:effectLst/>
                <a:latin typeface="Calibri" panose="020F0502020204030204" pitchFamily="34" charset="0"/>
              </a:rPr>
              <a:t>For the next few weeks, please send your child in to school on a Friday in clothes (that you don’t mind getting a bit muddy!) – these must include a long-sleeved top, long bottoms e.g., leggings / tracksuit bottoms and appropriate footwear e.g., old trainers. </a:t>
            </a:r>
          </a:p>
          <a:p>
            <a:pPr algn="ctr"/>
            <a:endParaRPr lang="en-GB" sz="2000" b="0" i="0" dirty="0">
              <a:solidFill>
                <a:srgbClr val="000000"/>
              </a:solidFill>
              <a:effectLst/>
              <a:latin typeface="Calibri" panose="020F0502020204030204" pitchFamily="34" charset="0"/>
            </a:endParaRPr>
          </a:p>
          <a:p>
            <a:pPr algn="ctr"/>
            <a:br>
              <a:rPr lang="en-GB" sz="2000" b="0" i="0" dirty="0">
                <a:solidFill>
                  <a:srgbClr val="000000"/>
                </a:solidFill>
                <a:effectLst/>
                <a:latin typeface="Calibri" panose="020F0502020204030204" pitchFamily="34" charset="0"/>
              </a:rPr>
            </a:br>
            <a:r>
              <a:rPr lang="en-GB" sz="2000" b="0" i="0" dirty="0">
                <a:solidFill>
                  <a:srgbClr val="000000"/>
                </a:solidFill>
                <a:effectLst/>
                <a:latin typeface="Calibri" panose="020F0502020204030204" pitchFamily="34" charset="0"/>
              </a:rPr>
              <a:t>If you would like to send your child in in their PE kit, that is also fine. </a:t>
            </a:r>
          </a:p>
          <a:p>
            <a:pPr algn="ctr"/>
            <a:br>
              <a:rPr lang="en-GB" sz="2000" b="0" i="0" dirty="0">
                <a:solidFill>
                  <a:srgbClr val="000000"/>
                </a:solidFill>
                <a:effectLst/>
                <a:latin typeface="Calibri" panose="020F0502020204030204" pitchFamily="34" charset="0"/>
              </a:rPr>
            </a:br>
            <a:endParaRPr lang="en-GB" sz="2000" b="0" i="0" dirty="0">
              <a:solidFill>
                <a:srgbClr val="000000"/>
              </a:solidFill>
              <a:effectLst/>
              <a:latin typeface="Calibri" panose="020F0502020204030204" pitchFamily="34" charset="0"/>
            </a:endParaRPr>
          </a:p>
          <a:p>
            <a:pPr algn="ctr"/>
            <a:r>
              <a:rPr lang="en-GB" sz="2000" b="0" i="0" dirty="0">
                <a:solidFill>
                  <a:srgbClr val="000000"/>
                </a:solidFill>
                <a:effectLst/>
                <a:latin typeface="Calibri" panose="020F0502020204030204" pitchFamily="34" charset="0"/>
              </a:rPr>
              <a:t>The children will not need to bring their school uniform to change into. However, if you would like to pop a change of clothes in their bag, please do so – just in case!</a:t>
            </a:r>
            <a:br>
              <a:rPr lang="en-GB" b="0" i="0" dirty="0">
                <a:solidFill>
                  <a:srgbClr val="000000"/>
                </a:solidFill>
                <a:effectLst/>
                <a:latin typeface="Calibri" panose="020F0502020204030204" pitchFamily="34" charset="0"/>
              </a:rPr>
            </a:br>
            <a:endParaRPr lang="en-GB" b="0" i="0" dirty="0">
              <a:solidFill>
                <a:srgbClr val="000000"/>
              </a:solidFill>
              <a:effectLst/>
              <a:latin typeface="Calibri" panose="020F0502020204030204" pitchFamily="34" charset="0"/>
            </a:endParaRPr>
          </a:p>
          <a:p>
            <a:pPr algn="ctr"/>
            <a:br>
              <a:rPr lang="en-GB" b="0" i="0" dirty="0">
                <a:solidFill>
                  <a:srgbClr val="000000"/>
                </a:solidFill>
                <a:effectLst/>
                <a:latin typeface="Calibri" panose="020F0502020204030204" pitchFamily="34" charset="0"/>
              </a:rPr>
            </a:br>
            <a:endParaRPr lang="en-GB" b="0" i="0" dirty="0">
              <a:solidFill>
                <a:srgbClr val="000000"/>
              </a:solidFill>
              <a:effectLst/>
              <a:latin typeface="Calibri" panose="020F0502020204030204" pitchFamily="34" charset="0"/>
            </a:endParaRPr>
          </a:p>
          <a:p>
            <a:pPr algn="ctr"/>
            <a:endParaRPr lang="en-US" dirty="0"/>
          </a:p>
        </p:txBody>
      </p:sp>
      <p:pic>
        <p:nvPicPr>
          <p:cNvPr id="3" name="Picture 2" descr="Childrens Kids Toddlers Waterproof All In One Puddle Splash Rain Suit">
            <a:extLst>
              <a:ext uri="{FF2B5EF4-FFF2-40B4-BE49-F238E27FC236}">
                <a16:creationId xmlns:a16="http://schemas.microsoft.com/office/drawing/2014/main" id="{EBF9E1B1-5671-E064-5F5C-1D21617BC7C4}"/>
              </a:ext>
            </a:extLst>
          </p:cNvPr>
          <p:cNvPicPr>
            <a:picLocks noChangeAspect="1"/>
          </p:cNvPicPr>
          <p:nvPr/>
        </p:nvPicPr>
        <p:blipFill>
          <a:blip r:embed="rId3"/>
          <a:stretch>
            <a:fillRect/>
          </a:stretch>
        </p:blipFill>
        <p:spPr>
          <a:xfrm>
            <a:off x="10251517" y="224803"/>
            <a:ext cx="1228277" cy="1228277"/>
          </a:xfrm>
          <a:prstGeom prst="rect">
            <a:avLst/>
          </a:prstGeom>
        </p:spPr>
      </p:pic>
      <p:pic>
        <p:nvPicPr>
          <p:cNvPr id="4" name="Picture 3" descr="LBC Kids Ultralight Wellies Yellow">
            <a:extLst>
              <a:ext uri="{FF2B5EF4-FFF2-40B4-BE49-F238E27FC236}">
                <a16:creationId xmlns:a16="http://schemas.microsoft.com/office/drawing/2014/main" id="{10792AA9-B85B-3349-C384-ED0C8F7A47AC}"/>
              </a:ext>
            </a:extLst>
          </p:cNvPr>
          <p:cNvPicPr>
            <a:picLocks noChangeAspect="1"/>
          </p:cNvPicPr>
          <p:nvPr/>
        </p:nvPicPr>
        <p:blipFill>
          <a:blip r:embed="rId4"/>
          <a:stretch>
            <a:fillRect/>
          </a:stretch>
        </p:blipFill>
        <p:spPr>
          <a:xfrm>
            <a:off x="10251517" y="4128380"/>
            <a:ext cx="1534562" cy="1534562"/>
          </a:xfrm>
          <a:prstGeom prst="rect">
            <a:avLst/>
          </a:prstGeom>
        </p:spPr>
      </p:pic>
      <p:sp>
        <p:nvSpPr>
          <p:cNvPr id="5" name="Title 1">
            <a:extLst>
              <a:ext uri="{FF2B5EF4-FFF2-40B4-BE49-F238E27FC236}">
                <a16:creationId xmlns:a16="http://schemas.microsoft.com/office/drawing/2014/main" id="{4C078512-F5C4-5E33-1CEC-76E87CD5D72C}"/>
              </a:ext>
            </a:extLst>
          </p:cNvPr>
          <p:cNvSpPr txBox="1">
            <a:spLocks noChangeArrowheads="1"/>
          </p:cNvSpPr>
          <p:nvPr/>
        </p:nvSpPr>
        <p:spPr>
          <a:xfrm>
            <a:off x="2423592" y="0"/>
            <a:ext cx="7620000" cy="7647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3400" b="1" u="sng" dirty="0"/>
              <a:t>Outdoor learning</a:t>
            </a:r>
            <a:endParaRPr lang="en-US" altLang="en-US" sz="3400" b="1" u="sng" dirty="0"/>
          </a:p>
        </p:txBody>
      </p:sp>
    </p:spTree>
    <p:extLst>
      <p:ext uri="{BB962C8B-B14F-4D97-AF65-F5344CB8AC3E}">
        <p14:creationId xmlns:p14="http://schemas.microsoft.com/office/powerpoint/2010/main" val="32013510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938BF-C4B6-108F-54C6-7DBE7A736B8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D4DD4EA-2199-04A2-23EF-5BCF0A252FF6}"/>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Family photos</a:t>
            </a:r>
            <a:endParaRPr lang="en-GB" sz="4000" b="1" u="sng" dirty="0"/>
          </a:p>
        </p:txBody>
      </p:sp>
      <p:sp>
        <p:nvSpPr>
          <p:cNvPr id="2" name="TextBox 1">
            <a:extLst>
              <a:ext uri="{FF2B5EF4-FFF2-40B4-BE49-F238E27FC236}">
                <a16:creationId xmlns:a16="http://schemas.microsoft.com/office/drawing/2014/main" id="{50D5E519-45F1-74B0-2CE2-43B45165F7CD}"/>
              </a:ext>
            </a:extLst>
          </p:cNvPr>
          <p:cNvSpPr txBox="1"/>
          <p:nvPr/>
        </p:nvSpPr>
        <p:spPr>
          <a:xfrm>
            <a:off x="91439" y="1602780"/>
            <a:ext cx="11720946" cy="4401205"/>
          </a:xfrm>
          <a:prstGeom prst="rect">
            <a:avLst/>
          </a:prstGeom>
          <a:noFill/>
        </p:spPr>
        <p:txBody>
          <a:bodyPr wrap="square" rtlCol="0">
            <a:spAutoFit/>
          </a:bodyPr>
          <a:lstStyle/>
          <a:p>
            <a:pPr algn="ctr">
              <a:lnSpc>
                <a:spcPct val="100000"/>
              </a:lnSpc>
            </a:pPr>
            <a:r>
              <a:rPr lang="en-GB" sz="2800" dirty="0">
                <a:latin typeface="SassoonPrimaryInfant"/>
              </a:rPr>
              <a:t>We have a role play area in each classroom which is currently set up as a home corner. It has proved a popular area over the past two weeks! The home corner includes resources that the children are familiar with. </a:t>
            </a:r>
          </a:p>
          <a:p>
            <a:pPr algn="ctr">
              <a:lnSpc>
                <a:spcPct val="100000"/>
              </a:lnSpc>
            </a:pPr>
            <a:endParaRPr lang="en-GB" sz="2800" dirty="0">
              <a:latin typeface="SassoonPrimaryInfant"/>
            </a:endParaRPr>
          </a:p>
          <a:p>
            <a:pPr algn="ctr">
              <a:lnSpc>
                <a:spcPct val="100000"/>
              </a:lnSpc>
            </a:pPr>
            <a:endParaRPr lang="en-GB" sz="2800" dirty="0">
              <a:latin typeface="SassoonPrimaryInfant"/>
            </a:endParaRPr>
          </a:p>
          <a:p>
            <a:pPr algn="ctr">
              <a:lnSpc>
                <a:spcPct val="100000"/>
              </a:lnSpc>
            </a:pPr>
            <a:r>
              <a:rPr lang="en-GB" sz="2800" dirty="0">
                <a:latin typeface="SassoonPrimaryInfant"/>
              </a:rPr>
              <a:t>To enhance the role play areas, we would like to include a photo of the children’s families and add these to the area. </a:t>
            </a:r>
          </a:p>
          <a:p>
            <a:pPr algn="ctr">
              <a:lnSpc>
                <a:spcPct val="100000"/>
              </a:lnSpc>
            </a:pPr>
            <a:endParaRPr lang="en-GB" sz="2800" dirty="0">
              <a:latin typeface="SassoonPrimaryInfant"/>
            </a:endParaRPr>
          </a:p>
          <a:p>
            <a:pPr algn="ctr">
              <a:lnSpc>
                <a:spcPct val="100000"/>
              </a:lnSpc>
            </a:pPr>
            <a:endParaRPr lang="en-GB" sz="2800" dirty="0">
              <a:latin typeface="SassoonPrimaryInfant"/>
            </a:endParaRPr>
          </a:p>
          <a:p>
            <a:pPr algn="ctr">
              <a:lnSpc>
                <a:spcPct val="100000"/>
              </a:lnSpc>
            </a:pPr>
            <a:r>
              <a:rPr lang="en-GB" sz="2800" dirty="0">
                <a:latin typeface="SassoonPrimaryInfant"/>
              </a:rPr>
              <a:t> Please could all photos be sent in by </a:t>
            </a:r>
            <a:r>
              <a:rPr lang="en-GB" sz="2800" u="sng" dirty="0">
                <a:latin typeface="SassoonPrimaryInfant"/>
              </a:rPr>
              <a:t>Monday 28th September</a:t>
            </a:r>
            <a:r>
              <a:rPr lang="en-GB" sz="2800" dirty="0">
                <a:latin typeface="SassoonPrimaryInfant"/>
              </a:rPr>
              <a:t>.</a:t>
            </a:r>
            <a:endParaRPr lang="en-GB" sz="3600" dirty="0">
              <a:latin typeface="SassoonPrimaryInfant"/>
            </a:endParaRPr>
          </a:p>
        </p:txBody>
      </p:sp>
    </p:spTree>
    <p:extLst>
      <p:ext uri="{BB962C8B-B14F-4D97-AF65-F5344CB8AC3E}">
        <p14:creationId xmlns:p14="http://schemas.microsoft.com/office/powerpoint/2010/main" val="3595948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7CBD3-4ECA-F7B6-53C6-BE458139798A}"/>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ED78F8E-15B5-5F7A-9192-3C957ECDAE9B}"/>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ClassDojo</a:t>
            </a:r>
            <a:endParaRPr lang="en-GB" sz="4000" b="1" u="sng" dirty="0"/>
          </a:p>
        </p:txBody>
      </p:sp>
      <p:sp>
        <p:nvSpPr>
          <p:cNvPr id="2" name="TextBox 1">
            <a:extLst>
              <a:ext uri="{FF2B5EF4-FFF2-40B4-BE49-F238E27FC236}">
                <a16:creationId xmlns:a16="http://schemas.microsoft.com/office/drawing/2014/main" id="{E0B07040-9510-A57D-3BE9-1D7B0DAEB376}"/>
              </a:ext>
            </a:extLst>
          </p:cNvPr>
          <p:cNvSpPr txBox="1"/>
          <p:nvPr/>
        </p:nvSpPr>
        <p:spPr>
          <a:xfrm>
            <a:off x="60959" y="1032711"/>
            <a:ext cx="12017434" cy="5816977"/>
          </a:xfrm>
          <a:prstGeom prst="rect">
            <a:avLst/>
          </a:prstGeom>
          <a:noFill/>
        </p:spPr>
        <p:txBody>
          <a:bodyPr wrap="square" rtlCol="0">
            <a:spAutoFit/>
          </a:bodyPr>
          <a:lstStyle/>
          <a:p>
            <a:r>
              <a:rPr lang="en-GB" sz="2400" dirty="0"/>
              <a:t>We use ClassDojo to send messages such as:</a:t>
            </a:r>
            <a:br>
              <a:rPr lang="en-GB" sz="2400" dirty="0"/>
            </a:br>
            <a:endParaRPr lang="en-GB" sz="2400" dirty="0"/>
          </a:p>
          <a:p>
            <a:pPr marL="285750" lvl="0" indent="-285750">
              <a:buFont typeface="Arial" panose="020B0604020202020204" pitchFamily="34" charset="0"/>
              <a:buChar char="•"/>
            </a:pPr>
            <a:r>
              <a:rPr lang="en-GB" sz="2400" dirty="0"/>
              <a:t>Changes to PE days</a:t>
            </a:r>
          </a:p>
          <a:p>
            <a:pPr marL="285750" lvl="0" indent="-285750">
              <a:buFont typeface="Arial" panose="020B0604020202020204" pitchFamily="34" charset="0"/>
              <a:buChar char="•"/>
            </a:pPr>
            <a:r>
              <a:rPr lang="en-GB" sz="2400" dirty="0"/>
              <a:t>Important dates and reminders</a:t>
            </a:r>
          </a:p>
          <a:p>
            <a:pPr marL="285750" lvl="0" indent="-285750">
              <a:buFont typeface="Arial" panose="020B0604020202020204" pitchFamily="34" charset="0"/>
              <a:buChar char="•"/>
            </a:pPr>
            <a:r>
              <a:rPr lang="en-GB" sz="2400" dirty="0"/>
              <a:t>General information for the whole Reception year group</a:t>
            </a:r>
          </a:p>
          <a:p>
            <a:pPr marL="285750" lvl="0" indent="-285750">
              <a:buFont typeface="Arial" panose="020B0604020202020204" pitchFamily="34" charset="0"/>
              <a:buChar char="•"/>
            </a:pPr>
            <a:r>
              <a:rPr lang="en-GB" sz="2400" dirty="0"/>
              <a:t>Updates and notices</a:t>
            </a:r>
            <a:br>
              <a:rPr lang="en-GB" sz="2400" dirty="0"/>
            </a:br>
            <a:endParaRPr lang="en-GB" sz="2400" dirty="0"/>
          </a:p>
          <a:p>
            <a:pPr marL="285750" indent="-285750">
              <a:buFont typeface="Arial" panose="020B0604020202020204" pitchFamily="34" charset="0"/>
              <a:buChar char="•"/>
            </a:pPr>
            <a:r>
              <a:rPr lang="en-GB" sz="2400" dirty="0"/>
              <a:t>Teachers check ClassDojo messages when they can. This may not be until the end of the day, or the following day as our priority is teaching and caring for the children.</a:t>
            </a:r>
          </a:p>
          <a:p>
            <a:endParaRPr lang="en-GB" sz="2400" dirty="0"/>
          </a:p>
          <a:p>
            <a:pPr marL="285750" indent="-285750">
              <a:buFont typeface="Arial" panose="020B0604020202020204" pitchFamily="34" charset="0"/>
              <a:buChar char="•"/>
            </a:pPr>
            <a:r>
              <a:rPr lang="en-GB" sz="2400" dirty="0"/>
              <a:t>If you need to let us know about a change to who is collecting your child, or any other same-day/urgent information, please contact the school office directly.</a:t>
            </a:r>
            <a:br>
              <a:rPr lang="en-GB" sz="2400" dirty="0"/>
            </a:br>
            <a:endParaRPr lang="en-GB" sz="2400" dirty="0"/>
          </a:p>
          <a:p>
            <a:pPr marL="285750" indent="-285750">
              <a:buFont typeface="Arial" panose="020B0604020202020204" pitchFamily="34" charset="0"/>
              <a:buChar char="•"/>
            </a:pPr>
            <a:r>
              <a:rPr lang="en-GB" sz="2400" dirty="0"/>
              <a:t>Please do not rely on ClassDojo for urgent messages.</a:t>
            </a:r>
          </a:p>
          <a:p>
            <a:pPr algn="ctr">
              <a:lnSpc>
                <a:spcPct val="100000"/>
              </a:lnSpc>
            </a:pPr>
            <a:endParaRPr lang="en-GB" sz="3600" dirty="0">
              <a:latin typeface="SassoonPrimaryInfant"/>
            </a:endParaRPr>
          </a:p>
        </p:txBody>
      </p:sp>
    </p:spTree>
    <p:extLst>
      <p:ext uri="{BB962C8B-B14F-4D97-AF65-F5344CB8AC3E}">
        <p14:creationId xmlns:p14="http://schemas.microsoft.com/office/powerpoint/2010/main" val="4183195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A52D7DD7-7688-82F2-827E-6946A9F317AB}"/>
              </a:ext>
            </a:extLst>
          </p:cNvPr>
          <p:cNvSpPr>
            <a:spLocks noGrp="1" noChangeArrowheads="1"/>
          </p:cNvSpPr>
          <p:nvPr>
            <p:ph type="title"/>
          </p:nvPr>
        </p:nvSpPr>
        <p:spPr>
          <a:xfrm>
            <a:off x="2423592" y="0"/>
            <a:ext cx="7620000" cy="764704"/>
          </a:xfrm>
        </p:spPr>
        <p:txBody>
          <a:bodyPr>
            <a:normAutofit/>
          </a:bodyPr>
          <a:lstStyle/>
          <a:p>
            <a:pPr algn="ctr"/>
            <a:r>
              <a:rPr lang="en-GB" altLang="en-US" sz="3400" b="1" u="sng" dirty="0"/>
              <a:t>WOW stars! </a:t>
            </a:r>
            <a:endParaRPr lang="en-US" altLang="en-US" sz="3400" b="1" u="sng" dirty="0"/>
          </a:p>
        </p:txBody>
      </p:sp>
      <p:sp>
        <p:nvSpPr>
          <p:cNvPr id="5" name="TextBox 4">
            <a:extLst>
              <a:ext uri="{FF2B5EF4-FFF2-40B4-BE49-F238E27FC236}">
                <a16:creationId xmlns:a16="http://schemas.microsoft.com/office/drawing/2014/main" id="{1E50634C-E770-93A1-5F2C-70D413F9D93F}"/>
              </a:ext>
            </a:extLst>
          </p:cNvPr>
          <p:cNvSpPr txBox="1"/>
          <p:nvPr/>
        </p:nvSpPr>
        <p:spPr>
          <a:xfrm>
            <a:off x="0" y="1249796"/>
            <a:ext cx="12192000" cy="3939540"/>
          </a:xfrm>
          <a:prstGeom prst="rect">
            <a:avLst/>
          </a:prstGeom>
          <a:noFill/>
        </p:spPr>
        <p:txBody>
          <a:bodyPr wrap="square" rtlCol="0">
            <a:spAutoFit/>
          </a:bodyPr>
          <a:lstStyle/>
          <a:p>
            <a:pPr algn="ctr"/>
            <a:r>
              <a:rPr lang="en-GB" altLang="en-US" sz="2800" dirty="0">
                <a:latin typeface="+mj-lt"/>
              </a:rPr>
              <a:t>Last week, we gave out a set of WOW stars. If your child has achieved something new at home or during an out of school activity, we ask you to write a short comment about it on the star. For example, swimming 5m or getting dressed by themselves. No achievement is too small or too big!</a:t>
            </a:r>
          </a:p>
          <a:p>
            <a:pPr algn="ctr"/>
            <a:endParaRPr lang="en-GB" altLang="en-US" sz="2800" dirty="0">
              <a:latin typeface="+mj-lt"/>
            </a:endParaRPr>
          </a:p>
          <a:p>
            <a:pPr algn="ctr"/>
            <a:endParaRPr lang="en-GB" altLang="en-US" sz="2800" dirty="0">
              <a:latin typeface="+mj-lt"/>
            </a:endParaRPr>
          </a:p>
          <a:p>
            <a:pPr algn="ctr"/>
            <a:r>
              <a:rPr lang="en-GB" altLang="en-US" sz="2800" dirty="0">
                <a:latin typeface="+mj-lt"/>
              </a:rPr>
              <a:t>If you require a new set at any time, please let your class teacher know. </a:t>
            </a:r>
          </a:p>
          <a:p>
            <a:pPr algn="ctr"/>
            <a:endParaRPr lang="en-GB" altLang="en-US" dirty="0">
              <a:latin typeface="+mj-lt"/>
            </a:endParaRPr>
          </a:p>
          <a:p>
            <a:pPr algn="ctr"/>
            <a:endParaRPr lang="en-GB" altLang="en-US" dirty="0">
              <a:latin typeface="+mj-lt"/>
            </a:endParaRPr>
          </a:p>
          <a:p>
            <a:endParaRPr lang="en-GB" dirty="0">
              <a:latin typeface="+mj-lt"/>
            </a:endParaRPr>
          </a:p>
        </p:txBody>
      </p:sp>
      <p:sp>
        <p:nvSpPr>
          <p:cNvPr id="2" name="Star: 5 Points 1">
            <a:extLst>
              <a:ext uri="{FF2B5EF4-FFF2-40B4-BE49-F238E27FC236}">
                <a16:creationId xmlns:a16="http://schemas.microsoft.com/office/drawing/2014/main" id="{57085F8D-B309-0DB7-A467-F705189C602F}"/>
              </a:ext>
            </a:extLst>
          </p:cNvPr>
          <p:cNvSpPr/>
          <p:nvPr/>
        </p:nvSpPr>
        <p:spPr>
          <a:xfrm>
            <a:off x="166255" y="5012575"/>
            <a:ext cx="1828800" cy="1729047"/>
          </a:xfrm>
          <a:prstGeom prst="star5">
            <a:avLst/>
          </a:prstGeom>
          <a:solidFill>
            <a:schemeClr val="bg1"/>
          </a:solid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tar: 5 Points 3">
            <a:extLst>
              <a:ext uri="{FF2B5EF4-FFF2-40B4-BE49-F238E27FC236}">
                <a16:creationId xmlns:a16="http://schemas.microsoft.com/office/drawing/2014/main" id="{1ABFFE36-4456-2E78-8E78-641E937161FF}"/>
              </a:ext>
            </a:extLst>
          </p:cNvPr>
          <p:cNvSpPr/>
          <p:nvPr/>
        </p:nvSpPr>
        <p:spPr>
          <a:xfrm>
            <a:off x="10196945" y="5012574"/>
            <a:ext cx="1828800" cy="1729047"/>
          </a:xfrm>
          <a:prstGeom prst="star5">
            <a:avLst/>
          </a:prstGeom>
          <a:solidFill>
            <a:schemeClr val="bg1"/>
          </a:solid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76D62-6395-F9C2-FDC0-4375E8F0DEF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39FFBC3-907A-496C-AD78-8D76B7868574}"/>
              </a:ext>
            </a:extLst>
          </p:cNvPr>
          <p:cNvSpPr txBox="1"/>
          <p:nvPr/>
        </p:nvSpPr>
        <p:spPr>
          <a:xfrm>
            <a:off x="2344189" y="12152"/>
            <a:ext cx="8013469" cy="707886"/>
          </a:xfrm>
          <a:prstGeom prst="rect">
            <a:avLst/>
          </a:prstGeom>
          <a:noFill/>
        </p:spPr>
        <p:txBody>
          <a:bodyPr wrap="square" rtlCol="0">
            <a:spAutoFit/>
          </a:bodyPr>
          <a:lstStyle/>
          <a:p>
            <a:pPr algn="ctr"/>
            <a:r>
              <a:rPr lang="en-US" sz="4000" b="1" u="sng" dirty="0"/>
              <a:t>Important dates </a:t>
            </a:r>
            <a:endParaRPr lang="en-GB" sz="4000" b="1" u="sng" dirty="0"/>
          </a:p>
        </p:txBody>
      </p:sp>
      <p:sp>
        <p:nvSpPr>
          <p:cNvPr id="2" name="TextBox 1">
            <a:extLst>
              <a:ext uri="{FF2B5EF4-FFF2-40B4-BE49-F238E27FC236}">
                <a16:creationId xmlns:a16="http://schemas.microsoft.com/office/drawing/2014/main" id="{97DDFCCD-6808-BBAE-59F6-AF8252FF6C47}"/>
              </a:ext>
            </a:extLst>
          </p:cNvPr>
          <p:cNvSpPr txBox="1"/>
          <p:nvPr/>
        </p:nvSpPr>
        <p:spPr>
          <a:xfrm>
            <a:off x="130233" y="1195832"/>
            <a:ext cx="11720946" cy="5131533"/>
          </a:xfrm>
          <a:prstGeom prst="rect">
            <a:avLst/>
          </a:prstGeom>
          <a:noFill/>
        </p:spPr>
        <p:txBody>
          <a:bodyPr wrap="square" rtlCol="0">
            <a:spAutoFit/>
          </a:bodyPr>
          <a:lstStyle/>
          <a:p>
            <a:pPr algn="ctr">
              <a:lnSpc>
                <a:spcPct val="170000"/>
              </a:lnSpc>
            </a:pPr>
            <a:r>
              <a:rPr lang="en-GB" sz="2800" b="1" dirty="0">
                <a:latin typeface="SassoonPrimaryInfant"/>
              </a:rPr>
              <a:t>Tuesday 10</a:t>
            </a:r>
            <a:r>
              <a:rPr lang="en-GB" sz="2800" b="1" baseline="30000" dirty="0">
                <a:latin typeface="SassoonPrimaryInfant"/>
              </a:rPr>
              <a:t>th</a:t>
            </a:r>
            <a:r>
              <a:rPr lang="en-GB" sz="2800" b="1" dirty="0">
                <a:latin typeface="SassoonPrimaryInfant"/>
              </a:rPr>
              <a:t> November- </a:t>
            </a:r>
            <a:r>
              <a:rPr lang="en-GB" sz="2800" dirty="0">
                <a:latin typeface="SassoonPrimaryInfant"/>
              </a:rPr>
              <a:t>NHS flu vaccinations</a:t>
            </a:r>
            <a:br>
              <a:rPr lang="en-GB" sz="2800" dirty="0">
                <a:latin typeface="SassoonPrimaryInfant"/>
              </a:rPr>
            </a:br>
            <a:endParaRPr lang="en-GB" sz="2800" dirty="0">
              <a:latin typeface="SassoonPrimaryInfant"/>
            </a:endParaRPr>
          </a:p>
          <a:p>
            <a:pPr algn="ctr">
              <a:lnSpc>
                <a:spcPct val="170000"/>
              </a:lnSpc>
            </a:pPr>
            <a:r>
              <a:rPr lang="en-GB" sz="2800" b="1" dirty="0">
                <a:latin typeface="SassoonPrimaryInfant"/>
              </a:rPr>
              <a:t>Thursday 19</a:t>
            </a:r>
            <a:r>
              <a:rPr lang="en-GB" sz="2800" b="1" baseline="30000" dirty="0">
                <a:latin typeface="SassoonPrimaryInfant"/>
              </a:rPr>
              <a:t>th</a:t>
            </a:r>
            <a:r>
              <a:rPr lang="en-GB" sz="2800" b="1" dirty="0">
                <a:latin typeface="SassoonPrimaryInfant"/>
              </a:rPr>
              <a:t> November- </a:t>
            </a:r>
            <a:r>
              <a:rPr lang="en-GB" sz="2800" dirty="0">
                <a:latin typeface="SassoonPrimaryInfant"/>
              </a:rPr>
              <a:t>Individual and sibling photos</a:t>
            </a:r>
            <a:br>
              <a:rPr lang="en-GB" sz="2800" dirty="0">
                <a:latin typeface="SassoonPrimaryInfant"/>
              </a:rPr>
            </a:br>
            <a:endParaRPr lang="en-GB" sz="2800" dirty="0">
              <a:latin typeface="SassoonPrimaryInfant"/>
            </a:endParaRPr>
          </a:p>
          <a:p>
            <a:pPr algn="ctr">
              <a:lnSpc>
                <a:spcPct val="170000"/>
              </a:lnSpc>
            </a:pPr>
            <a:r>
              <a:rPr lang="en-GB" sz="2800" b="1" dirty="0">
                <a:latin typeface="SassoonPrimaryInfant"/>
              </a:rPr>
              <a:t>Wednesday 9</a:t>
            </a:r>
            <a:r>
              <a:rPr lang="en-GB" sz="2800" b="1" baseline="30000" dirty="0">
                <a:latin typeface="SassoonPrimaryInfant"/>
              </a:rPr>
              <a:t>th</a:t>
            </a:r>
            <a:r>
              <a:rPr lang="en-GB" sz="2800" b="1" dirty="0">
                <a:latin typeface="SassoonPrimaryInfant"/>
              </a:rPr>
              <a:t> December – </a:t>
            </a:r>
            <a:r>
              <a:rPr lang="en-GB" sz="2800" dirty="0">
                <a:latin typeface="SassoonPrimaryInfant"/>
              </a:rPr>
              <a:t>EYFS Nativity performance </a:t>
            </a:r>
          </a:p>
          <a:p>
            <a:pPr algn="ctr">
              <a:lnSpc>
                <a:spcPct val="170000"/>
              </a:lnSpc>
            </a:pPr>
            <a:endParaRPr lang="en-GB" sz="2800" dirty="0">
              <a:latin typeface="SassoonPrimaryInfant"/>
            </a:endParaRPr>
          </a:p>
          <a:p>
            <a:pPr algn="ctr">
              <a:lnSpc>
                <a:spcPct val="170000"/>
              </a:lnSpc>
            </a:pPr>
            <a:r>
              <a:rPr lang="en-GB" sz="2800" b="1" dirty="0">
                <a:latin typeface="SassoonPrimaryInfant"/>
              </a:rPr>
              <a:t>Thursday 4</a:t>
            </a:r>
            <a:r>
              <a:rPr lang="en-GB" sz="2800" b="1" baseline="30000" dirty="0">
                <a:latin typeface="SassoonPrimaryInfant"/>
              </a:rPr>
              <a:t>th</a:t>
            </a:r>
            <a:r>
              <a:rPr lang="en-GB" sz="2800" b="1" dirty="0">
                <a:latin typeface="SassoonPrimaryInfant"/>
              </a:rPr>
              <a:t> March – </a:t>
            </a:r>
            <a:r>
              <a:rPr lang="en-GB" sz="2800" dirty="0">
                <a:latin typeface="SassoonPrimaryInfant"/>
              </a:rPr>
              <a:t>World Book Day</a:t>
            </a:r>
          </a:p>
        </p:txBody>
      </p:sp>
    </p:spTree>
    <p:extLst>
      <p:ext uri="{BB962C8B-B14F-4D97-AF65-F5344CB8AC3E}">
        <p14:creationId xmlns:p14="http://schemas.microsoft.com/office/powerpoint/2010/main" val="350641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51DBC-417A-BD5A-7E8D-B9B633F8D0B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DC3355C-1342-5265-C219-2144B0D17557}"/>
              </a:ext>
            </a:extLst>
          </p:cNvPr>
          <p:cNvSpPr txBox="1"/>
          <p:nvPr/>
        </p:nvSpPr>
        <p:spPr>
          <a:xfrm>
            <a:off x="0" y="1249796"/>
            <a:ext cx="12192000" cy="1569660"/>
          </a:xfrm>
          <a:prstGeom prst="rect">
            <a:avLst/>
          </a:prstGeom>
          <a:noFill/>
        </p:spPr>
        <p:txBody>
          <a:bodyPr wrap="square" rtlCol="0">
            <a:spAutoFit/>
          </a:bodyPr>
          <a:lstStyle/>
          <a:p>
            <a:pPr algn="ctr"/>
            <a:endParaRPr lang="en-US" sz="4800" dirty="0">
              <a:latin typeface="+mj-lt"/>
            </a:endParaRPr>
          </a:p>
          <a:p>
            <a:pPr algn="ctr"/>
            <a:r>
              <a:rPr lang="en-GB" sz="4800" dirty="0">
                <a:latin typeface="+mj-lt"/>
              </a:rPr>
              <a:t>Any questions? </a:t>
            </a:r>
          </a:p>
        </p:txBody>
      </p:sp>
      <p:pic>
        <p:nvPicPr>
          <p:cNvPr id="8" name="Picture 7" descr="Screen Clipping">
            <a:extLst>
              <a:ext uri="{FF2B5EF4-FFF2-40B4-BE49-F238E27FC236}">
                <a16:creationId xmlns:a16="http://schemas.microsoft.com/office/drawing/2014/main" id="{64EACC36-F98E-2AB3-93B6-78EC0E80C2D1}"/>
              </a:ext>
            </a:extLst>
          </p:cNvPr>
          <p:cNvPicPr>
            <a:picLocks noChangeAspect="1"/>
          </p:cNvPicPr>
          <p:nvPr/>
        </p:nvPicPr>
        <p:blipFill>
          <a:blip r:embed="rId2">
            <a:extLst>
              <a:ext uri="{28A0092B-C50C-407E-A947-70E740481C1C}">
                <a14:useLocalDpi xmlns:a14="http://schemas.microsoft.com/office/drawing/2010/main" val="0"/>
              </a:ext>
            </a:extLst>
          </a:blip>
          <a:srcRect l="16392" r="8414"/>
          <a:stretch>
            <a:fillRect/>
          </a:stretch>
        </p:blipFill>
        <p:spPr>
          <a:xfrm>
            <a:off x="3679805" y="4866064"/>
            <a:ext cx="4513344" cy="1900495"/>
          </a:xfrm>
          <a:prstGeom prst="rect">
            <a:avLst/>
          </a:prstGeom>
        </p:spPr>
      </p:pic>
    </p:spTree>
    <p:extLst>
      <p:ext uri="{BB962C8B-B14F-4D97-AF65-F5344CB8AC3E}">
        <p14:creationId xmlns:p14="http://schemas.microsoft.com/office/powerpoint/2010/main" val="2640699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576</TotalTime>
  <Words>1253</Words>
  <Application>Microsoft Office PowerPoint</Application>
  <PresentationFormat>Widescreen</PresentationFormat>
  <Paragraphs>143</Paragraphs>
  <Slides>22</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Aptos</vt:lpstr>
      <vt:lpstr>Aptos Display</vt:lpstr>
      <vt:lpstr>Arial</vt:lpstr>
      <vt:lpstr>Calibri</vt:lpstr>
      <vt:lpstr>SassoonPrimaryInfant</vt:lpstr>
      <vt:lpstr>Tempus Sans ITC</vt:lpstr>
      <vt:lpstr>Times New Roman</vt:lpstr>
      <vt:lpstr>Wingdings</vt:lpstr>
      <vt:lpstr>Office Theme</vt:lpstr>
      <vt:lpstr>Reception Curriculum Meeting  Monday 14th September 2026</vt:lpstr>
      <vt:lpstr>PowerPoint Presentation</vt:lpstr>
      <vt:lpstr>PowerPoint Presentation</vt:lpstr>
      <vt:lpstr>PowerPoint Presentation</vt:lpstr>
      <vt:lpstr>PowerPoint Presentation</vt:lpstr>
      <vt:lpstr>PowerPoint Presentation</vt:lpstr>
      <vt:lpstr>Overarching principles </vt:lpstr>
      <vt:lpstr>The areas of learning and development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WOW stars!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Curriculum Meeting  Monday 14th September 2026</dc:title>
  <dc:creator>K Whelton - SP Staff</dc:creator>
  <cp:lastModifiedBy>Kathryn Whelton</cp:lastModifiedBy>
  <cp:revision>71</cp:revision>
  <dcterms:created xsi:type="dcterms:W3CDTF">2026-09-10T15:51:31Z</dcterms:created>
  <dcterms:modified xsi:type="dcterms:W3CDTF">2026-09-21T10:48:22Z</dcterms:modified>
</cp:coreProperties>
</file>