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64" r:id="rId3"/>
    <p:sldId id="262" r:id="rId4"/>
    <p:sldId id="266" r:id="rId5"/>
    <p:sldId id="284" r:id="rId6"/>
    <p:sldId id="265" r:id="rId7"/>
    <p:sldId id="263" r:id="rId8"/>
    <p:sldId id="280" r:id="rId9"/>
    <p:sldId id="270" r:id="rId10"/>
    <p:sldId id="271" r:id="rId11"/>
    <p:sldId id="275" r:id="rId12"/>
    <p:sldId id="276" r:id="rId13"/>
    <p:sldId id="282" r:id="rId14"/>
    <p:sldId id="288" r:id="rId15"/>
    <p:sldId id="287" r:id="rId16"/>
    <p:sldId id="286" r:id="rId17"/>
    <p:sldId id="277"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113" d="100"/>
          <a:sy n="113" d="100"/>
        </p:scale>
        <p:origin x="51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95A39BB-BA69-4D50-9F9E-BB8C74D9AEB8}" type="datetimeFigureOut">
              <a:rPr lang="en-GB" smtClean="0"/>
              <a:t>04/09/2026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8990D3-2262-4286-AE80-4DDE6A0C502B}" type="slidenum">
              <a:rPr lang="en-GB" smtClean="0"/>
              <a:t>‹#›</a:t>
            </a:fld>
            <a:endParaRPr lang="en-GB"/>
          </a:p>
        </p:txBody>
      </p:sp>
    </p:spTree>
    <p:extLst>
      <p:ext uri="{BB962C8B-B14F-4D97-AF65-F5344CB8AC3E}">
        <p14:creationId xmlns:p14="http://schemas.microsoft.com/office/powerpoint/2010/main" val="37664515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C35E2E8-8392-4ACA-82C4-12478E245FDD}"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2980880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35E2E8-8392-4ACA-82C4-12478E245FDD}"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2849738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C35E2E8-8392-4ACA-82C4-12478E245FDD}"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297420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C35E2E8-8392-4ACA-82C4-12478E245FDD}"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266213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C35E2E8-8392-4ACA-82C4-12478E245FDD}"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29289930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C35E2E8-8392-4ACA-82C4-12478E245FDD}"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42917188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C35E2E8-8392-4ACA-82C4-12478E245FDD}"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1487986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35E2E8-8392-4ACA-82C4-12478E245FDD}"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35820937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C35E2E8-8392-4ACA-82C4-12478E245FDD}"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37021778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35E2E8-8392-4ACA-82C4-12478E245FDD}"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17199379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C35E2E8-8392-4ACA-82C4-12478E245FDD}"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119EEDB-3E9A-44A4-99BD-FE482DDE1493}" type="slidenum">
              <a:rPr lang="en-GB" smtClean="0"/>
              <a:t>‹#›</a:t>
            </a:fld>
            <a:endParaRPr lang="en-GB"/>
          </a:p>
        </p:txBody>
      </p:sp>
    </p:spTree>
    <p:extLst>
      <p:ext uri="{BB962C8B-B14F-4D97-AF65-F5344CB8AC3E}">
        <p14:creationId xmlns:p14="http://schemas.microsoft.com/office/powerpoint/2010/main" val="610731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35E2E8-8392-4ACA-82C4-12478E245FDD}" type="datetimeFigureOut">
              <a:rPr lang="en-GB" smtClean="0"/>
              <a:t>04/09/2026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19EEDB-3E9A-44A4-99BD-FE482DDE1493}" type="slidenum">
              <a:rPr lang="en-GB" smtClean="0"/>
              <a:t>‹#›</a:t>
            </a:fld>
            <a:endParaRPr lang="en-GB"/>
          </a:p>
        </p:txBody>
      </p:sp>
    </p:spTree>
    <p:extLst>
      <p:ext uri="{BB962C8B-B14F-4D97-AF65-F5344CB8AC3E}">
        <p14:creationId xmlns:p14="http://schemas.microsoft.com/office/powerpoint/2010/main" val="42277175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F35DACF9-92C9-B227-B5E5-F182121B3917}"/>
              </a:ext>
            </a:extLst>
          </p:cNvPr>
          <p:cNvSpPr>
            <a:spLocks noGrp="1"/>
          </p:cNvSpPr>
          <p:nvPr>
            <p:ph type="ctrTitle"/>
          </p:nvPr>
        </p:nvSpPr>
        <p:spPr>
          <a:xfrm>
            <a:off x="1524000" y="1906135"/>
            <a:ext cx="9144000" cy="2387600"/>
          </a:xfrm>
        </p:spPr>
        <p:txBody>
          <a:bodyPr>
            <a:normAutofit/>
          </a:bodyPr>
          <a:lstStyle/>
          <a:p>
            <a:r>
              <a:rPr lang="en-GB" sz="7200" dirty="0">
                <a:latin typeface="Century Gothic" panose="020B0502020202020204" pitchFamily="34" charset="0"/>
              </a:rPr>
              <a:t>Year 2 curriculum meeting</a:t>
            </a:r>
          </a:p>
        </p:txBody>
      </p:sp>
      <p:pic>
        <p:nvPicPr>
          <p:cNvPr id="9" name="Picture 8" descr="Red Hill Primary School - Home">
            <a:extLst>
              <a:ext uri="{FF2B5EF4-FFF2-40B4-BE49-F238E27FC236}">
                <a16:creationId xmlns:a16="http://schemas.microsoft.com/office/drawing/2014/main" id="{C4CB8C42-9EDE-A402-4E12-699534EAAEEB}"/>
              </a:ext>
            </a:extLst>
          </p:cNvPr>
          <p:cNvPicPr>
            <a:picLocks noChangeAspect="1"/>
          </p:cNvPicPr>
          <p:nvPr/>
        </p:nvPicPr>
        <p:blipFill>
          <a:blip r:embed="rId2"/>
          <a:stretch/>
        </p:blipFill>
        <p:spPr>
          <a:xfrm>
            <a:off x="830053" y="1730464"/>
            <a:ext cx="1387894" cy="1369471"/>
          </a:xfrm>
          <a:prstGeom prst="rect">
            <a:avLst/>
          </a:prstGeom>
        </p:spPr>
      </p:pic>
      <p:pic>
        <p:nvPicPr>
          <p:cNvPr id="10" name="Picture 9" descr="Pioneer Academy - Home">
            <a:extLst>
              <a:ext uri="{FF2B5EF4-FFF2-40B4-BE49-F238E27FC236}">
                <a16:creationId xmlns:a16="http://schemas.microsoft.com/office/drawing/2014/main" id="{784B1372-EAA1-C097-AC26-5C4CC0B92136}"/>
              </a:ext>
            </a:extLst>
          </p:cNvPr>
          <p:cNvPicPr>
            <a:picLocks noChangeAspect="1"/>
          </p:cNvPicPr>
          <p:nvPr/>
        </p:nvPicPr>
        <p:blipFill>
          <a:blip r:embed="rId3"/>
          <a:stretch/>
        </p:blipFill>
        <p:spPr>
          <a:xfrm>
            <a:off x="10175411" y="1730464"/>
            <a:ext cx="1369471" cy="1369471"/>
          </a:xfrm>
          <a:prstGeom prst="rect">
            <a:avLst/>
          </a:prstGeom>
        </p:spPr>
      </p:pic>
      <p:sp>
        <p:nvSpPr>
          <p:cNvPr id="11" name="TextBox 10">
            <a:extLst>
              <a:ext uri="{FF2B5EF4-FFF2-40B4-BE49-F238E27FC236}">
                <a16:creationId xmlns:a16="http://schemas.microsoft.com/office/drawing/2014/main" id="{6F282BD4-2B40-4D72-5211-36EDE2C76302}"/>
              </a:ext>
            </a:extLst>
          </p:cNvPr>
          <p:cNvSpPr txBox="1"/>
          <p:nvPr/>
        </p:nvSpPr>
        <p:spPr>
          <a:xfrm>
            <a:off x="3207228" y="6488668"/>
            <a:ext cx="5777544" cy="369332"/>
          </a:xfrm>
          <a:prstGeom prst="rect">
            <a:avLst/>
          </a:prstGeom>
          <a:noFill/>
        </p:spPr>
        <p:txBody>
          <a:bodyPr wrap="none" rtlCol="0">
            <a:spAutoFit/>
          </a:bodyPr>
          <a:lstStyle/>
          <a:p>
            <a:pPr algn="ctr"/>
            <a:r>
              <a:rPr lang="en-GB" dirty="0">
                <a:latin typeface="Century Gothic" panose="020B0502020202020204" pitchFamily="34" charset="0"/>
              </a:rPr>
              <a:t>Information in this PowerPoint is subject to change</a:t>
            </a:r>
          </a:p>
        </p:txBody>
      </p:sp>
      <p:sp>
        <p:nvSpPr>
          <p:cNvPr id="12" name="Title 1">
            <a:extLst>
              <a:ext uri="{FF2B5EF4-FFF2-40B4-BE49-F238E27FC236}">
                <a16:creationId xmlns:a16="http://schemas.microsoft.com/office/drawing/2014/main" id="{3EA747D7-D225-0716-9719-0E50BCB142BC}"/>
              </a:ext>
            </a:extLst>
          </p:cNvPr>
          <p:cNvSpPr txBox="1">
            <a:spLocks/>
          </p:cNvSpPr>
          <p:nvPr/>
        </p:nvSpPr>
        <p:spPr>
          <a:xfrm>
            <a:off x="1443134" y="2235200"/>
            <a:ext cx="9144000" cy="2387600"/>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2400" dirty="0">
                <a:latin typeface="Century Gothic" panose="020B0502020202020204" pitchFamily="34" charset="0"/>
              </a:rPr>
              <a:t>Monday 7</a:t>
            </a:r>
            <a:r>
              <a:rPr lang="en-GB" sz="2400" baseline="30000" dirty="0">
                <a:latin typeface="Century Gothic" panose="020B0502020202020204" pitchFamily="34" charset="0"/>
              </a:rPr>
              <a:t>th</a:t>
            </a:r>
            <a:r>
              <a:rPr lang="en-GB" sz="2400" dirty="0">
                <a:latin typeface="Century Gothic" panose="020B0502020202020204" pitchFamily="34" charset="0"/>
              </a:rPr>
              <a:t> September 2026</a:t>
            </a:r>
          </a:p>
        </p:txBody>
      </p:sp>
    </p:spTree>
    <p:extLst>
      <p:ext uri="{BB962C8B-B14F-4D97-AF65-F5344CB8AC3E}">
        <p14:creationId xmlns:p14="http://schemas.microsoft.com/office/powerpoint/2010/main" val="31961617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90450" y="0"/>
            <a:ext cx="10515600" cy="1325563"/>
          </a:xfrm>
        </p:spPr>
        <p:txBody>
          <a:bodyPr>
            <a:normAutofit/>
          </a:bodyPr>
          <a:lstStyle/>
          <a:p>
            <a:pPr algn="ctr"/>
            <a:r>
              <a:rPr lang="en-GB" sz="4800" b="1" u="sng" dirty="0">
                <a:latin typeface="Century Gothic" panose="020B0502020202020204" pitchFamily="34" charset="0"/>
              </a:rPr>
              <a:t>Year 2 Team</a:t>
            </a:r>
            <a:endParaRPr lang="en-GB" sz="4800" u="sng" dirty="0">
              <a:latin typeface="Century Gothic" panose="020B0502020202020204" pitchFamily="34" charset="0"/>
            </a:endParaRPr>
          </a:p>
        </p:txBody>
      </p:sp>
      <p:sp>
        <p:nvSpPr>
          <p:cNvPr id="3" name="Content Placeholder 2"/>
          <p:cNvSpPr>
            <a:spLocks noGrp="1"/>
          </p:cNvSpPr>
          <p:nvPr>
            <p:ph idx="1"/>
          </p:nvPr>
        </p:nvSpPr>
        <p:spPr>
          <a:xfrm>
            <a:off x="498564" y="1206129"/>
            <a:ext cx="6311228" cy="5129357"/>
          </a:xfrm>
        </p:spPr>
        <p:txBody>
          <a:bodyPr>
            <a:normAutofit/>
          </a:bodyPr>
          <a:lstStyle/>
          <a:p>
            <a:pPr marL="0" indent="0">
              <a:buNone/>
            </a:pPr>
            <a:r>
              <a:rPr lang="en-GB" sz="3200" b="1" u="sng" dirty="0">
                <a:latin typeface="Century Gothic" panose="020B0502020202020204" pitchFamily="34" charset="0"/>
              </a:rPr>
              <a:t>Class teachers</a:t>
            </a:r>
          </a:p>
          <a:p>
            <a:pPr marL="0" indent="0">
              <a:buNone/>
            </a:pPr>
            <a:r>
              <a:rPr lang="en-GB" sz="3200" dirty="0">
                <a:latin typeface="Century Gothic" panose="020B0502020202020204" pitchFamily="34" charset="0"/>
              </a:rPr>
              <a:t>Miss Wright/Mrs Kimber</a:t>
            </a:r>
          </a:p>
          <a:p>
            <a:pPr marL="0" indent="0">
              <a:buNone/>
            </a:pPr>
            <a:r>
              <a:rPr lang="en-GB" sz="3200" dirty="0">
                <a:latin typeface="Century Gothic" panose="020B0502020202020204" pitchFamily="34" charset="0"/>
              </a:rPr>
              <a:t>Ms Haynes </a:t>
            </a:r>
          </a:p>
          <a:p>
            <a:pPr marL="0" indent="0">
              <a:buNone/>
            </a:pPr>
            <a:r>
              <a:rPr lang="en-GB" sz="3200" dirty="0">
                <a:latin typeface="Century Gothic" panose="020B0502020202020204" pitchFamily="34" charset="0"/>
              </a:rPr>
              <a:t>Ms </a:t>
            </a:r>
            <a:r>
              <a:rPr lang="en-GB" sz="3200" dirty="0" err="1">
                <a:latin typeface="Century Gothic" panose="020B0502020202020204" pitchFamily="34" charset="0"/>
              </a:rPr>
              <a:t>Laverick</a:t>
            </a:r>
            <a:r>
              <a:rPr lang="en-GB" sz="3200" dirty="0">
                <a:latin typeface="Century Gothic" panose="020B0502020202020204" pitchFamily="34" charset="0"/>
              </a:rPr>
              <a:t>/Mrs Mehmet</a:t>
            </a:r>
          </a:p>
          <a:p>
            <a:pPr marL="0" indent="0">
              <a:buNone/>
            </a:pPr>
            <a:endParaRPr lang="en-GB" sz="3200" dirty="0">
              <a:latin typeface="Century Gothic" panose="020B0502020202020204" pitchFamily="34" charset="0"/>
            </a:endParaRPr>
          </a:p>
          <a:p>
            <a:pPr marL="0" indent="0">
              <a:buNone/>
            </a:pPr>
            <a:r>
              <a:rPr lang="en-GB" sz="3200" b="1" u="sng" dirty="0">
                <a:latin typeface="Century Gothic" panose="020B0502020202020204" pitchFamily="34" charset="0"/>
              </a:rPr>
              <a:t>Specialist Teachers</a:t>
            </a:r>
          </a:p>
          <a:p>
            <a:pPr marL="0" indent="0">
              <a:buNone/>
            </a:pPr>
            <a:r>
              <a:rPr lang="en-GB" sz="3200" dirty="0">
                <a:latin typeface="Century Gothic" panose="020B0502020202020204" pitchFamily="34" charset="0"/>
              </a:rPr>
              <a:t>Mr Fricker– PE</a:t>
            </a:r>
          </a:p>
          <a:p>
            <a:pPr marL="0" indent="0">
              <a:buNone/>
            </a:pPr>
            <a:r>
              <a:rPr lang="en-GB" sz="3200" dirty="0">
                <a:latin typeface="Century Gothic" panose="020B0502020202020204" pitchFamily="34" charset="0"/>
              </a:rPr>
              <a:t>Mrs Hurst– Music</a:t>
            </a:r>
          </a:p>
          <a:p>
            <a:pPr marL="0" indent="0">
              <a:buNone/>
            </a:pPr>
            <a:r>
              <a:rPr lang="en-GB" sz="3200" dirty="0">
                <a:latin typeface="Century Gothic" panose="020B0502020202020204" pitchFamily="34" charset="0"/>
              </a:rPr>
              <a:t>Mr Gladman- Computing</a:t>
            </a:r>
          </a:p>
          <a:p>
            <a:pPr marL="0" indent="0">
              <a:buNone/>
            </a:pPr>
            <a:endParaRPr lang="en-GB" dirty="0">
              <a:latin typeface="Century Gothic" panose="020B0502020202020204" pitchFamily="34" charset="0"/>
            </a:endParaRPr>
          </a:p>
        </p:txBody>
      </p:sp>
      <p:sp>
        <p:nvSpPr>
          <p:cNvPr id="5" name="Content Placeholder 2">
            <a:extLst>
              <a:ext uri="{FF2B5EF4-FFF2-40B4-BE49-F238E27FC236}">
                <a16:creationId xmlns:a16="http://schemas.microsoft.com/office/drawing/2014/main" id="{D016A480-3050-6458-BE43-F70B87D3E88C}"/>
              </a:ext>
            </a:extLst>
          </p:cNvPr>
          <p:cNvSpPr txBox="1">
            <a:spLocks/>
          </p:cNvSpPr>
          <p:nvPr/>
        </p:nvSpPr>
        <p:spPr>
          <a:xfrm>
            <a:off x="6012647" y="1206129"/>
            <a:ext cx="6079825" cy="5708469"/>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GB" sz="3200" b="1" u="sng" dirty="0">
                <a:latin typeface="Century Gothic" panose="020B0502020202020204" pitchFamily="34" charset="0"/>
              </a:rPr>
              <a:t>Support staff</a:t>
            </a:r>
          </a:p>
          <a:p>
            <a:pPr marL="0" indent="0">
              <a:buFont typeface="Arial" panose="020B0604020202020204" pitchFamily="34" charset="0"/>
              <a:buNone/>
            </a:pPr>
            <a:r>
              <a:rPr lang="en-GB" sz="3200" dirty="0">
                <a:latin typeface="Century Gothic" panose="020B0502020202020204" pitchFamily="34" charset="0"/>
              </a:rPr>
              <a:t>Mrs Young</a:t>
            </a:r>
          </a:p>
          <a:p>
            <a:pPr marL="0" indent="0">
              <a:buFont typeface="Arial" panose="020B0604020202020204" pitchFamily="34" charset="0"/>
              <a:buNone/>
            </a:pPr>
            <a:r>
              <a:rPr lang="en-GB" sz="3200" dirty="0">
                <a:latin typeface="Century Gothic" panose="020B0502020202020204" pitchFamily="34" charset="0"/>
              </a:rPr>
              <a:t>Mrs Llewellyn</a:t>
            </a:r>
          </a:p>
          <a:p>
            <a:pPr marL="0" indent="0">
              <a:buFont typeface="Arial" panose="020B0604020202020204" pitchFamily="34" charset="0"/>
              <a:buNone/>
            </a:pPr>
            <a:endParaRPr lang="en-GB" sz="3200" dirty="0">
              <a:latin typeface="Century Gothic" panose="020B0502020202020204" pitchFamily="34" charset="0"/>
            </a:endParaRPr>
          </a:p>
          <a:p>
            <a:pPr marL="0" indent="0">
              <a:buFont typeface="Arial" panose="020B0604020202020204" pitchFamily="34" charset="0"/>
              <a:buNone/>
            </a:pPr>
            <a:endParaRPr lang="en-GB" sz="3200" dirty="0">
              <a:latin typeface="Century Gothic" panose="020B0502020202020204" pitchFamily="34" charset="0"/>
            </a:endParaRPr>
          </a:p>
          <a:p>
            <a:pPr marL="0" indent="0">
              <a:buFont typeface="Arial" panose="020B0604020202020204" pitchFamily="34" charse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3372732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41191"/>
            <a:ext cx="10515600" cy="866515"/>
          </a:xfrm>
        </p:spPr>
        <p:txBody>
          <a:bodyPr>
            <a:normAutofit/>
          </a:bodyPr>
          <a:lstStyle/>
          <a:p>
            <a:pPr algn="ctr"/>
            <a:r>
              <a:rPr lang="en-GB" sz="4800" b="1" u="sng" dirty="0">
                <a:latin typeface="Century Gothic" panose="020B0502020202020204" pitchFamily="34" charset="0"/>
              </a:rPr>
              <a:t>School Vision</a:t>
            </a:r>
          </a:p>
        </p:txBody>
      </p:sp>
      <p:sp>
        <p:nvSpPr>
          <p:cNvPr id="3" name="Content Placeholder 2"/>
          <p:cNvSpPr>
            <a:spLocks noGrp="1"/>
          </p:cNvSpPr>
          <p:nvPr>
            <p:ph idx="1"/>
          </p:nvPr>
        </p:nvSpPr>
        <p:spPr>
          <a:xfrm>
            <a:off x="222379" y="1253330"/>
            <a:ext cx="11646160" cy="4904873"/>
          </a:xfrm>
        </p:spPr>
        <p:txBody>
          <a:bodyPr>
            <a:normAutofit/>
          </a:bodyPr>
          <a:lstStyle/>
          <a:p>
            <a:r>
              <a:rPr lang="en-GB" dirty="0">
                <a:latin typeface="Century Gothic" panose="020B0502020202020204" pitchFamily="34" charset="0"/>
              </a:rPr>
              <a:t>Everyone at Red Hill Primary School is committed to providing the building blocks for every child to flourish in a safe and nurturing environment. </a:t>
            </a:r>
          </a:p>
          <a:p>
            <a:endParaRPr lang="en-GB" dirty="0">
              <a:latin typeface="Century Gothic" panose="020B0502020202020204" pitchFamily="34" charset="0"/>
            </a:endParaRPr>
          </a:p>
          <a:p>
            <a:r>
              <a:rPr lang="en-GB" dirty="0">
                <a:latin typeface="Century Gothic" panose="020B0502020202020204" pitchFamily="34" charset="0"/>
              </a:rPr>
              <a:t>We offer a creative curriculum, enriched with opportunities to enable our pupils to understand the world around them and be responsible citizens.  Through developing their resilience, independence and confidence, our pupils see learning as a way to realise their full potential.   </a:t>
            </a:r>
          </a:p>
          <a:p>
            <a:pPr marL="0" indent="0">
              <a:buNone/>
            </a:pPr>
            <a:endParaRPr lang="en-GB" dirty="0">
              <a:latin typeface="Century Gothic" panose="020B0502020202020204" pitchFamily="34" charset="0"/>
            </a:endParaRPr>
          </a:p>
          <a:p>
            <a:pPr marL="0" indent="0" algn="ctr">
              <a:buNone/>
            </a:pPr>
            <a:r>
              <a:rPr lang="en-GB" dirty="0">
                <a:latin typeface="Century Gothic" panose="020B0502020202020204" pitchFamily="34" charset="0"/>
              </a:rPr>
              <a:t>Safe - Happy - Learning</a:t>
            </a:r>
          </a:p>
          <a:p>
            <a:endParaRPr lang="en-GB" sz="4000" dirty="0">
              <a:latin typeface="Century Gothic" panose="020B0502020202020204" pitchFamily="34" charset="0"/>
            </a:endParaRPr>
          </a:p>
        </p:txBody>
      </p:sp>
    </p:spTree>
    <p:extLst>
      <p:ext uri="{BB962C8B-B14F-4D97-AF65-F5344CB8AC3E}">
        <p14:creationId xmlns:p14="http://schemas.microsoft.com/office/powerpoint/2010/main" val="32164834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202100"/>
            <a:ext cx="10515600" cy="1623525"/>
          </a:xfrm>
        </p:spPr>
        <p:txBody>
          <a:bodyPr>
            <a:normAutofit/>
          </a:bodyPr>
          <a:lstStyle/>
          <a:p>
            <a:pPr algn="ctr"/>
            <a:r>
              <a:rPr lang="en-GB" sz="4800" dirty="0">
                <a:latin typeface="Century Gothic" panose="020B0502020202020204" pitchFamily="34" charset="0"/>
              </a:rPr>
              <a:t> </a:t>
            </a:r>
            <a:r>
              <a:rPr lang="en-GB" sz="4800" b="1" u="sng" dirty="0">
                <a:latin typeface="Century Gothic" panose="020B0502020202020204" pitchFamily="34" charset="0"/>
              </a:rPr>
              <a:t>Soft Start Morning </a:t>
            </a:r>
            <a:br>
              <a:rPr lang="en-GB" sz="4800" dirty="0">
                <a:latin typeface="Century Gothic" panose="020B0502020202020204" pitchFamily="34" charset="0"/>
              </a:rPr>
            </a:br>
            <a:r>
              <a:rPr lang="en-GB" sz="3200" dirty="0">
                <a:latin typeface="Century Gothic" panose="020B0502020202020204" pitchFamily="34" charset="0"/>
              </a:rPr>
              <a:t>8:30 – 8.45</a:t>
            </a:r>
            <a:endParaRPr lang="en-GB" sz="4800" dirty="0">
              <a:latin typeface="Century Gothic" panose="020B0502020202020204" pitchFamily="34" charset="0"/>
            </a:endParaRPr>
          </a:p>
        </p:txBody>
      </p:sp>
      <p:sp>
        <p:nvSpPr>
          <p:cNvPr id="3" name="Content Placeholder 2"/>
          <p:cNvSpPr>
            <a:spLocks noGrp="1"/>
          </p:cNvSpPr>
          <p:nvPr>
            <p:ph idx="1"/>
          </p:nvPr>
        </p:nvSpPr>
        <p:spPr>
          <a:xfrm>
            <a:off x="244151" y="1825625"/>
            <a:ext cx="11297816" cy="4351338"/>
          </a:xfrm>
        </p:spPr>
        <p:txBody>
          <a:bodyPr>
            <a:normAutofit/>
          </a:bodyPr>
          <a:lstStyle/>
          <a:p>
            <a:r>
              <a:rPr lang="en-GB" dirty="0">
                <a:latin typeface="Century Gothic" panose="020B0502020202020204" pitchFamily="34" charset="0"/>
              </a:rPr>
              <a:t>At Red Hill Primary School, we model and encourage positive, respectful communication through our daily routines. Children are encouraged to arrive for a soft start at 8:30am and be in class by 8:45am, ready for spelling.</a:t>
            </a:r>
          </a:p>
          <a:p>
            <a:endParaRPr lang="en-GB" dirty="0">
              <a:latin typeface="Century Gothic" panose="020B0502020202020204" pitchFamily="34" charset="0"/>
            </a:endParaRPr>
          </a:p>
        </p:txBody>
      </p:sp>
    </p:spTree>
    <p:extLst>
      <p:ext uri="{BB962C8B-B14F-4D97-AF65-F5344CB8AC3E}">
        <p14:creationId xmlns:p14="http://schemas.microsoft.com/office/powerpoint/2010/main" val="39303180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21298"/>
            <a:ext cx="10515600" cy="842929"/>
          </a:xfrm>
        </p:spPr>
        <p:txBody>
          <a:bodyPr>
            <a:normAutofit/>
          </a:bodyPr>
          <a:lstStyle/>
          <a:p>
            <a:pPr algn="ctr"/>
            <a:r>
              <a:rPr lang="en-GB" sz="4800" b="1" u="sng" dirty="0">
                <a:latin typeface="Century Gothic" panose="020B0502020202020204" pitchFamily="34" charset="0"/>
              </a:rPr>
              <a:t>Attendance</a:t>
            </a:r>
            <a:endParaRPr lang="en-GB" sz="4800" u="sng" dirty="0">
              <a:latin typeface="Century Gothic" panose="020B0502020202020204" pitchFamily="34" charset="0"/>
            </a:endParaRPr>
          </a:p>
        </p:txBody>
      </p:sp>
      <p:sp>
        <p:nvSpPr>
          <p:cNvPr id="3" name="Content Placeholder 2"/>
          <p:cNvSpPr>
            <a:spLocks noGrp="1"/>
          </p:cNvSpPr>
          <p:nvPr>
            <p:ph idx="1"/>
          </p:nvPr>
        </p:nvSpPr>
        <p:spPr>
          <a:xfrm>
            <a:off x="66056" y="1150839"/>
            <a:ext cx="11914449" cy="5707161"/>
          </a:xfrm>
        </p:spPr>
        <p:txBody>
          <a:bodyPr>
            <a:normAutofit/>
          </a:bodyPr>
          <a:lstStyle/>
          <a:p>
            <a:r>
              <a:rPr lang="en-GB" dirty="0">
                <a:latin typeface="Century Gothic" panose="020B0502020202020204" pitchFamily="34" charset="0"/>
              </a:rPr>
              <a:t>At Red Hill Primary School, we model positive and respectful communication through our daily routines. Children are encouraged to arrive for a soft start at 8:30am and be in class by 8:45am, ready for spelling and their morning tasks, including Word of the Day.</a:t>
            </a:r>
          </a:p>
          <a:p>
            <a:r>
              <a:rPr lang="en-GB" dirty="0">
                <a:latin typeface="Century Gothic" panose="020B0502020202020204" pitchFamily="34" charset="0"/>
              </a:rPr>
              <a:t>Regular attendance is essential. While 90% may sound good, it means 19 days missed across a 190-day school year- almost four weeks of learning. Every day matters.</a:t>
            </a:r>
          </a:p>
          <a:p>
            <a:r>
              <a:rPr lang="en-GB" dirty="0">
                <a:latin typeface="Century Gothic" panose="020B0502020202020204" pitchFamily="34" charset="0"/>
              </a:rPr>
              <a:t>If we notice attendance beginning to dip, teachers will contact parents and carers to explore how we can help. This is not about criticism or judgement, but about working together to understand barriers and provide support.</a:t>
            </a:r>
          </a:p>
          <a:p>
            <a:pPr marL="0" indent="0">
              <a:buNone/>
            </a:pPr>
            <a:endParaRPr lang="en-GB" dirty="0">
              <a:latin typeface="Century Gothic" panose="020B0502020202020204" pitchFamily="34" charset="0"/>
            </a:endParaRPr>
          </a:p>
        </p:txBody>
      </p:sp>
    </p:spTree>
    <p:extLst>
      <p:ext uri="{BB962C8B-B14F-4D97-AF65-F5344CB8AC3E}">
        <p14:creationId xmlns:p14="http://schemas.microsoft.com/office/powerpoint/2010/main" val="23655671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46018"/>
            <a:ext cx="10515600" cy="933695"/>
          </a:xfrm>
        </p:spPr>
        <p:txBody>
          <a:bodyPr>
            <a:normAutofit/>
          </a:bodyPr>
          <a:lstStyle/>
          <a:p>
            <a:pPr algn="ctr"/>
            <a:r>
              <a:rPr lang="en-GB" sz="4800" b="1" u="sng" dirty="0">
                <a:latin typeface="Century Gothic" panose="020B0502020202020204" pitchFamily="34" charset="0"/>
              </a:rPr>
              <a:t>Curriculum offer at Red Hill </a:t>
            </a:r>
          </a:p>
        </p:txBody>
      </p:sp>
      <p:graphicFrame>
        <p:nvGraphicFramePr>
          <p:cNvPr id="4" name="Table 3"/>
          <p:cNvGraphicFramePr>
            <a:graphicFrameLocks noGrp="1"/>
          </p:cNvGraphicFramePr>
          <p:nvPr>
            <p:extLst>
              <p:ext uri="{D42A27DB-BD31-4B8C-83A1-F6EECF244321}">
                <p14:modId xmlns:p14="http://schemas.microsoft.com/office/powerpoint/2010/main" val="3616073589"/>
              </p:ext>
            </p:extLst>
          </p:nvPr>
        </p:nvGraphicFramePr>
        <p:xfrm>
          <a:off x="571032" y="1100993"/>
          <a:ext cx="11381482" cy="4985740"/>
        </p:xfrm>
        <a:graphic>
          <a:graphicData uri="http://schemas.openxmlformats.org/drawingml/2006/table">
            <a:tbl>
              <a:tblPr firstRow="1" bandRow="1">
                <a:tableStyleId>{5C22544A-7EE6-4342-B048-85BDC9FD1C3A}</a:tableStyleId>
              </a:tblPr>
              <a:tblGrid>
                <a:gridCol w="5690741">
                  <a:extLst>
                    <a:ext uri="{9D8B030D-6E8A-4147-A177-3AD203B41FA5}">
                      <a16:colId xmlns:a16="http://schemas.microsoft.com/office/drawing/2014/main" val="568206067"/>
                    </a:ext>
                  </a:extLst>
                </a:gridCol>
                <a:gridCol w="5690741">
                  <a:extLst>
                    <a:ext uri="{9D8B030D-6E8A-4147-A177-3AD203B41FA5}">
                      <a16:colId xmlns:a16="http://schemas.microsoft.com/office/drawing/2014/main" val="3276723374"/>
                    </a:ext>
                  </a:extLst>
                </a:gridCol>
              </a:tblGrid>
              <a:tr h="388846">
                <a:tc>
                  <a:txBody>
                    <a:bodyPr/>
                    <a:lstStyle/>
                    <a:p>
                      <a:pPr algn="ctr"/>
                      <a:r>
                        <a:rPr lang="en-GB" sz="2400" dirty="0">
                          <a:latin typeface="Century Gothic" panose="020B0502020202020204" pitchFamily="34" charset="0"/>
                        </a:rPr>
                        <a:t>Subject</a:t>
                      </a:r>
                    </a:p>
                  </a:txBody>
                  <a:tcPr/>
                </a:tc>
                <a:tc>
                  <a:txBody>
                    <a:bodyPr/>
                    <a:lstStyle/>
                    <a:p>
                      <a:pPr algn="ctr"/>
                      <a:r>
                        <a:rPr lang="en-GB" sz="2400" dirty="0">
                          <a:latin typeface="Century Gothic" panose="020B0502020202020204" pitchFamily="34" charset="0"/>
                        </a:rPr>
                        <a:t>Curriculum Scheme</a:t>
                      </a:r>
                    </a:p>
                  </a:txBody>
                  <a:tcPr/>
                </a:tc>
                <a:extLst>
                  <a:ext uri="{0D108BD9-81ED-4DB2-BD59-A6C34878D82A}">
                    <a16:rowId xmlns:a16="http://schemas.microsoft.com/office/drawing/2014/main" val="2504784698"/>
                  </a:ext>
                </a:extLst>
              </a:tr>
              <a:tr h="637541">
                <a:tc>
                  <a:txBody>
                    <a:bodyPr/>
                    <a:lstStyle/>
                    <a:p>
                      <a:r>
                        <a:rPr lang="en-GB" dirty="0">
                          <a:latin typeface="Century Gothic" panose="020B0502020202020204" pitchFamily="34" charset="0"/>
                        </a:rPr>
                        <a:t>English (Reading)</a:t>
                      </a:r>
                    </a:p>
                  </a:txBody>
                  <a:tcPr/>
                </a:tc>
                <a:tc>
                  <a:txBody>
                    <a:bodyPr/>
                    <a:lstStyle/>
                    <a:p>
                      <a:r>
                        <a:rPr lang="en-GB" dirty="0">
                          <a:latin typeface="Century Gothic" panose="020B0502020202020204" pitchFamily="34" charset="0"/>
                        </a:rPr>
                        <a:t>Little </a:t>
                      </a:r>
                      <a:r>
                        <a:rPr lang="en-GB" dirty="0" err="1">
                          <a:latin typeface="Century Gothic" panose="020B0502020202020204" pitchFamily="34" charset="0"/>
                        </a:rPr>
                        <a:t>Wandle</a:t>
                      </a:r>
                      <a:r>
                        <a:rPr lang="en-GB" baseline="0" dirty="0">
                          <a:latin typeface="Century Gothic" panose="020B0502020202020204" pitchFamily="34" charset="0"/>
                        </a:rPr>
                        <a:t> (EYFS – Y2)</a:t>
                      </a:r>
                    </a:p>
                    <a:p>
                      <a:r>
                        <a:rPr lang="en-GB" baseline="0" dirty="0">
                          <a:latin typeface="Century Gothic" panose="020B0502020202020204" pitchFamily="34" charset="0"/>
                        </a:rPr>
                        <a:t>CUSP (Y2 summer to Y6)</a:t>
                      </a:r>
                      <a:endParaRPr lang="en-GB" dirty="0">
                        <a:latin typeface="Century Gothic" panose="020B0502020202020204" pitchFamily="34" charset="0"/>
                      </a:endParaRPr>
                    </a:p>
                  </a:txBody>
                  <a:tcPr/>
                </a:tc>
                <a:extLst>
                  <a:ext uri="{0D108BD9-81ED-4DB2-BD59-A6C34878D82A}">
                    <a16:rowId xmlns:a16="http://schemas.microsoft.com/office/drawing/2014/main" val="2833127143"/>
                  </a:ext>
                </a:extLst>
              </a:tr>
              <a:tr h="388846">
                <a:tc>
                  <a:txBody>
                    <a:bodyPr/>
                    <a:lstStyle/>
                    <a:p>
                      <a:r>
                        <a:rPr lang="en-GB" dirty="0">
                          <a:latin typeface="Century Gothic" panose="020B0502020202020204" pitchFamily="34" charset="0"/>
                        </a:rPr>
                        <a:t>English</a:t>
                      </a:r>
                      <a:r>
                        <a:rPr lang="en-GB" baseline="0" dirty="0">
                          <a:latin typeface="Century Gothic" panose="020B0502020202020204" pitchFamily="34" charset="0"/>
                        </a:rPr>
                        <a:t> (</a:t>
                      </a:r>
                      <a:r>
                        <a:rPr lang="en-GB" dirty="0">
                          <a:latin typeface="Century Gothic" panose="020B0502020202020204" pitchFamily="34" charset="0"/>
                        </a:rPr>
                        <a:t>Writing)</a:t>
                      </a:r>
                    </a:p>
                  </a:txBody>
                  <a:tcPr/>
                </a:tc>
                <a:tc>
                  <a:txBody>
                    <a:bodyPr/>
                    <a:lstStyle/>
                    <a:p>
                      <a:r>
                        <a:rPr lang="en-GB" dirty="0">
                          <a:latin typeface="Century Gothic" panose="020B0502020202020204" pitchFamily="34" charset="0"/>
                        </a:rPr>
                        <a:t>CUSP</a:t>
                      </a:r>
                    </a:p>
                  </a:txBody>
                  <a:tcPr/>
                </a:tc>
                <a:extLst>
                  <a:ext uri="{0D108BD9-81ED-4DB2-BD59-A6C34878D82A}">
                    <a16:rowId xmlns:a16="http://schemas.microsoft.com/office/drawing/2014/main" val="4144759710"/>
                  </a:ext>
                </a:extLst>
              </a:tr>
              <a:tr h="388846">
                <a:tc>
                  <a:txBody>
                    <a:bodyPr/>
                    <a:lstStyle/>
                    <a:p>
                      <a:r>
                        <a:rPr lang="en-GB" dirty="0">
                          <a:latin typeface="Century Gothic" panose="020B0502020202020204" pitchFamily="34" charset="0"/>
                        </a:rPr>
                        <a:t>Spelling</a:t>
                      </a:r>
                    </a:p>
                  </a:txBody>
                  <a:tcPr/>
                </a:tc>
                <a:tc>
                  <a:txBody>
                    <a:bodyPr/>
                    <a:lstStyle/>
                    <a:p>
                      <a:r>
                        <a:rPr lang="en-GB" dirty="0">
                          <a:latin typeface="Century Gothic" panose="020B0502020202020204" pitchFamily="34" charset="0"/>
                        </a:rPr>
                        <a:t>CUSP</a:t>
                      </a:r>
                      <a:r>
                        <a:rPr lang="en-GB" baseline="0" dirty="0">
                          <a:latin typeface="Century Gothic" panose="020B0502020202020204" pitchFamily="34" charset="0"/>
                        </a:rPr>
                        <a:t> Spelling</a:t>
                      </a:r>
                      <a:endParaRPr lang="en-GB" dirty="0">
                        <a:latin typeface="Century Gothic" panose="020B0502020202020204" pitchFamily="34" charset="0"/>
                      </a:endParaRPr>
                    </a:p>
                  </a:txBody>
                  <a:tcPr/>
                </a:tc>
                <a:extLst>
                  <a:ext uri="{0D108BD9-81ED-4DB2-BD59-A6C34878D82A}">
                    <a16:rowId xmlns:a16="http://schemas.microsoft.com/office/drawing/2014/main" val="3235240027"/>
                  </a:ext>
                </a:extLst>
              </a:tr>
              <a:tr h="388846">
                <a:tc>
                  <a:txBody>
                    <a:bodyPr/>
                    <a:lstStyle/>
                    <a:p>
                      <a:r>
                        <a:rPr lang="en-GB" dirty="0">
                          <a:latin typeface="Century Gothic" panose="020B0502020202020204" pitchFamily="34" charset="0"/>
                        </a:rPr>
                        <a:t>Maths </a:t>
                      </a:r>
                    </a:p>
                  </a:txBody>
                  <a:tcPr/>
                </a:tc>
                <a:tc>
                  <a:txBody>
                    <a:bodyPr/>
                    <a:lstStyle/>
                    <a:p>
                      <a:r>
                        <a:rPr lang="en-GB" dirty="0">
                          <a:latin typeface="Century Gothic" panose="020B0502020202020204" pitchFamily="34" charset="0"/>
                        </a:rPr>
                        <a:t>White Rose Maths</a:t>
                      </a:r>
                    </a:p>
                  </a:txBody>
                  <a:tcPr/>
                </a:tc>
                <a:extLst>
                  <a:ext uri="{0D108BD9-81ED-4DB2-BD59-A6C34878D82A}">
                    <a16:rowId xmlns:a16="http://schemas.microsoft.com/office/drawing/2014/main" val="3639699788"/>
                  </a:ext>
                </a:extLst>
              </a:tr>
              <a:tr h="388846">
                <a:tc>
                  <a:txBody>
                    <a:bodyPr/>
                    <a:lstStyle/>
                    <a:p>
                      <a:r>
                        <a:rPr lang="en-GB" dirty="0">
                          <a:latin typeface="Century Gothic" panose="020B0502020202020204" pitchFamily="34" charset="0"/>
                        </a:rPr>
                        <a:t>Science, History,</a:t>
                      </a:r>
                      <a:r>
                        <a:rPr lang="en-GB" baseline="0" dirty="0">
                          <a:latin typeface="Century Gothic" panose="020B0502020202020204" pitchFamily="34" charset="0"/>
                        </a:rPr>
                        <a:t> Geography, DT and Art</a:t>
                      </a:r>
                      <a:endParaRPr lang="en-GB" dirty="0">
                        <a:latin typeface="Century Gothic" panose="020B0502020202020204" pitchFamily="34" charset="0"/>
                      </a:endParaRPr>
                    </a:p>
                  </a:txBody>
                  <a:tcPr/>
                </a:tc>
                <a:tc>
                  <a:txBody>
                    <a:bodyPr/>
                    <a:lstStyle/>
                    <a:p>
                      <a:r>
                        <a:rPr lang="en-GB" dirty="0">
                          <a:latin typeface="Century Gothic" panose="020B0502020202020204" pitchFamily="34" charset="0"/>
                        </a:rPr>
                        <a:t>CUSP (this is new for these subjects this year).</a:t>
                      </a:r>
                    </a:p>
                  </a:txBody>
                  <a:tcPr/>
                </a:tc>
                <a:extLst>
                  <a:ext uri="{0D108BD9-81ED-4DB2-BD59-A6C34878D82A}">
                    <a16:rowId xmlns:a16="http://schemas.microsoft.com/office/drawing/2014/main" val="2043716793"/>
                  </a:ext>
                </a:extLst>
              </a:tr>
              <a:tr h="388846">
                <a:tc>
                  <a:txBody>
                    <a:bodyPr/>
                    <a:lstStyle/>
                    <a:p>
                      <a:r>
                        <a:rPr lang="en-GB" dirty="0">
                          <a:latin typeface="Century Gothic" panose="020B0502020202020204" pitchFamily="34" charset="0"/>
                        </a:rPr>
                        <a:t>French</a:t>
                      </a:r>
                    </a:p>
                  </a:txBody>
                  <a:tcPr/>
                </a:tc>
                <a:tc>
                  <a:txBody>
                    <a:bodyPr/>
                    <a:lstStyle/>
                    <a:p>
                      <a:r>
                        <a:rPr lang="en-GB" dirty="0">
                          <a:latin typeface="Century Gothic" panose="020B0502020202020204" pitchFamily="34" charset="0"/>
                        </a:rPr>
                        <a:t>Language</a:t>
                      </a:r>
                      <a:r>
                        <a:rPr lang="en-GB" baseline="0" dirty="0">
                          <a:latin typeface="Century Gothic" panose="020B0502020202020204" pitchFamily="34" charset="0"/>
                        </a:rPr>
                        <a:t> Angels </a:t>
                      </a:r>
                      <a:endParaRPr lang="en-GB" dirty="0">
                        <a:latin typeface="Century Gothic" panose="020B0502020202020204" pitchFamily="34" charset="0"/>
                      </a:endParaRPr>
                    </a:p>
                  </a:txBody>
                  <a:tcPr/>
                </a:tc>
                <a:extLst>
                  <a:ext uri="{0D108BD9-81ED-4DB2-BD59-A6C34878D82A}">
                    <a16:rowId xmlns:a16="http://schemas.microsoft.com/office/drawing/2014/main" val="3410136322"/>
                  </a:ext>
                </a:extLst>
              </a:tr>
              <a:tr h="388846">
                <a:tc>
                  <a:txBody>
                    <a:bodyPr/>
                    <a:lstStyle/>
                    <a:p>
                      <a:r>
                        <a:rPr lang="en-GB" dirty="0">
                          <a:latin typeface="Century Gothic" panose="020B0502020202020204" pitchFamily="34" charset="0"/>
                        </a:rPr>
                        <a:t>Computing</a:t>
                      </a:r>
                    </a:p>
                  </a:txBody>
                  <a:tcPr/>
                </a:tc>
                <a:tc>
                  <a:txBody>
                    <a:bodyPr/>
                    <a:lstStyle/>
                    <a:p>
                      <a:r>
                        <a:rPr lang="en-GB" dirty="0">
                          <a:latin typeface="Century Gothic" panose="020B0502020202020204" pitchFamily="34" charset="0"/>
                        </a:rPr>
                        <a:t>NCCE</a:t>
                      </a:r>
                      <a:r>
                        <a:rPr lang="en-GB" baseline="0" dirty="0">
                          <a:latin typeface="Century Gothic" panose="020B0502020202020204" pitchFamily="34" charset="0"/>
                        </a:rPr>
                        <a:t> or teach computing</a:t>
                      </a:r>
                      <a:endParaRPr lang="en-GB" dirty="0">
                        <a:latin typeface="Century Gothic" panose="020B0502020202020204" pitchFamily="34" charset="0"/>
                      </a:endParaRPr>
                    </a:p>
                  </a:txBody>
                  <a:tcPr/>
                </a:tc>
                <a:extLst>
                  <a:ext uri="{0D108BD9-81ED-4DB2-BD59-A6C34878D82A}">
                    <a16:rowId xmlns:a16="http://schemas.microsoft.com/office/drawing/2014/main" val="229537144"/>
                  </a:ext>
                </a:extLst>
              </a:tr>
              <a:tr h="388846">
                <a:tc>
                  <a:txBody>
                    <a:bodyPr/>
                    <a:lstStyle/>
                    <a:p>
                      <a:r>
                        <a:rPr lang="en-GB" dirty="0">
                          <a:latin typeface="Century Gothic" panose="020B0502020202020204" pitchFamily="34" charset="0"/>
                        </a:rPr>
                        <a:t>PE</a:t>
                      </a:r>
                    </a:p>
                  </a:txBody>
                  <a:tcPr/>
                </a:tc>
                <a:tc>
                  <a:txBody>
                    <a:bodyPr/>
                    <a:lstStyle/>
                    <a:p>
                      <a:r>
                        <a:rPr lang="en-GB" dirty="0">
                          <a:latin typeface="Century Gothic" panose="020B0502020202020204" pitchFamily="34" charset="0"/>
                        </a:rPr>
                        <a:t>PE PRO</a:t>
                      </a:r>
                    </a:p>
                  </a:txBody>
                  <a:tcPr/>
                </a:tc>
                <a:extLst>
                  <a:ext uri="{0D108BD9-81ED-4DB2-BD59-A6C34878D82A}">
                    <a16:rowId xmlns:a16="http://schemas.microsoft.com/office/drawing/2014/main" val="3801569845"/>
                  </a:ext>
                </a:extLst>
              </a:tr>
              <a:tr h="388846">
                <a:tc>
                  <a:txBody>
                    <a:bodyPr/>
                    <a:lstStyle/>
                    <a:p>
                      <a:r>
                        <a:rPr lang="en-GB" dirty="0">
                          <a:latin typeface="Century Gothic" panose="020B0502020202020204" pitchFamily="34" charset="0"/>
                        </a:rPr>
                        <a:t>RE</a:t>
                      </a:r>
                    </a:p>
                  </a:txBody>
                  <a:tcPr/>
                </a:tc>
                <a:tc>
                  <a:txBody>
                    <a:bodyPr/>
                    <a:lstStyle/>
                    <a:p>
                      <a:r>
                        <a:rPr lang="en-GB" dirty="0">
                          <a:latin typeface="Century Gothic" panose="020B0502020202020204" pitchFamily="34" charset="0"/>
                        </a:rPr>
                        <a:t>Jigsaw</a:t>
                      </a:r>
                    </a:p>
                  </a:txBody>
                  <a:tcPr/>
                </a:tc>
                <a:extLst>
                  <a:ext uri="{0D108BD9-81ED-4DB2-BD59-A6C34878D82A}">
                    <a16:rowId xmlns:a16="http://schemas.microsoft.com/office/drawing/2014/main" val="2703784013"/>
                  </a:ext>
                </a:extLst>
              </a:tr>
              <a:tr h="388846">
                <a:tc>
                  <a:txBody>
                    <a:bodyPr/>
                    <a:lstStyle/>
                    <a:p>
                      <a:r>
                        <a:rPr lang="en-GB" dirty="0">
                          <a:latin typeface="Century Gothic" panose="020B0502020202020204" pitchFamily="34" charset="0"/>
                        </a:rPr>
                        <a:t>PSHE</a:t>
                      </a:r>
                    </a:p>
                  </a:txBody>
                  <a:tcPr/>
                </a:tc>
                <a:tc>
                  <a:txBody>
                    <a:bodyPr/>
                    <a:lstStyle/>
                    <a:p>
                      <a:r>
                        <a:rPr lang="en-GB" dirty="0">
                          <a:latin typeface="Century Gothic" panose="020B0502020202020204" pitchFamily="34" charset="0"/>
                        </a:rPr>
                        <a:t>Jigsaw</a:t>
                      </a:r>
                    </a:p>
                  </a:txBody>
                  <a:tcPr/>
                </a:tc>
                <a:extLst>
                  <a:ext uri="{0D108BD9-81ED-4DB2-BD59-A6C34878D82A}">
                    <a16:rowId xmlns:a16="http://schemas.microsoft.com/office/drawing/2014/main" val="171915934"/>
                  </a:ext>
                </a:extLst>
              </a:tr>
              <a:tr h="388846">
                <a:tc>
                  <a:txBody>
                    <a:bodyPr/>
                    <a:lstStyle/>
                    <a:p>
                      <a:r>
                        <a:rPr lang="en-GB" dirty="0">
                          <a:latin typeface="Century Gothic" panose="020B0502020202020204" pitchFamily="34" charset="0"/>
                        </a:rPr>
                        <a:t>Music</a:t>
                      </a:r>
                    </a:p>
                  </a:txBody>
                  <a:tcPr/>
                </a:tc>
                <a:tc>
                  <a:txBody>
                    <a:bodyPr/>
                    <a:lstStyle/>
                    <a:p>
                      <a:r>
                        <a:rPr lang="en-GB" dirty="0" err="1">
                          <a:latin typeface="Century Gothic" panose="020B0502020202020204" pitchFamily="34" charset="0"/>
                        </a:rPr>
                        <a:t>Churanga</a:t>
                      </a:r>
                      <a:r>
                        <a:rPr lang="en-GB" dirty="0">
                          <a:latin typeface="Century Gothic" panose="020B0502020202020204" pitchFamily="34" charset="0"/>
                        </a:rPr>
                        <a:t>?</a:t>
                      </a:r>
                    </a:p>
                  </a:txBody>
                  <a:tcPr/>
                </a:tc>
                <a:extLst>
                  <a:ext uri="{0D108BD9-81ED-4DB2-BD59-A6C34878D82A}">
                    <a16:rowId xmlns:a16="http://schemas.microsoft.com/office/drawing/2014/main" val="1622492692"/>
                  </a:ext>
                </a:extLst>
              </a:tr>
            </a:tbl>
          </a:graphicData>
        </a:graphic>
      </p:graphicFrame>
    </p:spTree>
    <p:extLst>
      <p:ext uri="{BB962C8B-B14F-4D97-AF65-F5344CB8AC3E}">
        <p14:creationId xmlns:p14="http://schemas.microsoft.com/office/powerpoint/2010/main" val="19471510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68382" y="-337894"/>
            <a:ext cx="10515600" cy="1325563"/>
          </a:xfrm>
        </p:spPr>
        <p:txBody>
          <a:bodyPr/>
          <a:lstStyle/>
          <a:p>
            <a:pPr algn="ctr"/>
            <a:r>
              <a:rPr lang="en-GB" b="1" dirty="0">
                <a:latin typeface="Century Gothic" panose="020B0502020202020204" pitchFamily="34" charset="0"/>
              </a:rPr>
              <a:t>Timetable</a:t>
            </a:r>
            <a:endParaRPr lang="en-GB" dirty="0">
              <a:latin typeface="Century Gothic" panose="020B0502020202020204" pitchFamily="34" charset="0"/>
            </a:endParaRPr>
          </a:p>
        </p:txBody>
      </p:sp>
      <p:pic>
        <p:nvPicPr>
          <p:cNvPr id="5" name="Picture 4">
            <a:extLst>
              <a:ext uri="{FF2B5EF4-FFF2-40B4-BE49-F238E27FC236}">
                <a16:creationId xmlns:a16="http://schemas.microsoft.com/office/drawing/2014/main" id="{8E401A43-43CB-94CD-3354-180B029CEBAB}"/>
              </a:ext>
            </a:extLst>
          </p:cNvPr>
          <p:cNvPicPr>
            <a:picLocks noChangeAspect="1"/>
          </p:cNvPicPr>
          <p:nvPr/>
        </p:nvPicPr>
        <p:blipFill>
          <a:blip r:embed="rId2"/>
          <a:srcRect t="14444"/>
          <a:stretch>
            <a:fillRect/>
          </a:stretch>
        </p:blipFill>
        <p:spPr>
          <a:xfrm>
            <a:off x="644336" y="943898"/>
            <a:ext cx="10903328" cy="5858841"/>
          </a:xfrm>
          <a:prstGeom prst="rect">
            <a:avLst/>
          </a:prstGeom>
        </p:spPr>
      </p:pic>
    </p:spTree>
    <p:extLst>
      <p:ext uri="{BB962C8B-B14F-4D97-AF65-F5344CB8AC3E}">
        <p14:creationId xmlns:p14="http://schemas.microsoft.com/office/powerpoint/2010/main" val="20895512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1"/>
            <a:ext cx="10515600" cy="1240972"/>
          </a:xfrm>
        </p:spPr>
        <p:txBody>
          <a:bodyPr>
            <a:normAutofit/>
          </a:bodyPr>
          <a:lstStyle/>
          <a:p>
            <a:pPr algn="ctr"/>
            <a:r>
              <a:rPr lang="en-GB" sz="4800" b="1" u="sng" dirty="0">
                <a:latin typeface="Century Gothic" panose="020B0502020202020204" pitchFamily="34" charset="0"/>
              </a:rPr>
              <a:t>English</a:t>
            </a:r>
          </a:p>
        </p:txBody>
      </p:sp>
      <p:pic>
        <p:nvPicPr>
          <p:cNvPr id="4" name="Picture 3">
            <a:extLst>
              <a:ext uri="{FF2B5EF4-FFF2-40B4-BE49-F238E27FC236}">
                <a16:creationId xmlns:a16="http://schemas.microsoft.com/office/drawing/2014/main" id="{4E3E264A-CCF8-463B-A324-4AF59D62B950}"/>
              </a:ext>
            </a:extLst>
          </p:cNvPr>
          <p:cNvPicPr>
            <a:picLocks noChangeAspect="1"/>
          </p:cNvPicPr>
          <p:nvPr/>
        </p:nvPicPr>
        <p:blipFill>
          <a:blip r:embed="rId2"/>
          <a:stretch>
            <a:fillRect/>
          </a:stretch>
        </p:blipFill>
        <p:spPr>
          <a:xfrm>
            <a:off x="152400" y="1513148"/>
            <a:ext cx="12192000" cy="1562637"/>
          </a:xfrm>
          <a:prstGeom prst="rect">
            <a:avLst/>
          </a:prstGeom>
        </p:spPr>
      </p:pic>
      <p:pic>
        <p:nvPicPr>
          <p:cNvPr id="7" name="Picture 6">
            <a:extLst>
              <a:ext uri="{FF2B5EF4-FFF2-40B4-BE49-F238E27FC236}">
                <a16:creationId xmlns:a16="http://schemas.microsoft.com/office/drawing/2014/main" id="{F74237D4-7456-4016-AA17-CBB6692FD3D0}"/>
              </a:ext>
            </a:extLst>
          </p:cNvPr>
          <p:cNvPicPr>
            <a:picLocks noChangeAspect="1"/>
          </p:cNvPicPr>
          <p:nvPr/>
        </p:nvPicPr>
        <p:blipFill>
          <a:blip r:embed="rId3"/>
          <a:stretch>
            <a:fillRect/>
          </a:stretch>
        </p:blipFill>
        <p:spPr>
          <a:xfrm>
            <a:off x="262467" y="4408853"/>
            <a:ext cx="11836400" cy="1871998"/>
          </a:xfrm>
          <a:prstGeom prst="rect">
            <a:avLst/>
          </a:prstGeom>
        </p:spPr>
      </p:pic>
    </p:spTree>
    <p:extLst>
      <p:ext uri="{BB962C8B-B14F-4D97-AF65-F5344CB8AC3E}">
        <p14:creationId xmlns:p14="http://schemas.microsoft.com/office/powerpoint/2010/main" val="285312586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63880" y="1"/>
            <a:ext cx="10515600" cy="970384"/>
          </a:xfrm>
        </p:spPr>
        <p:txBody>
          <a:bodyPr>
            <a:normAutofit/>
          </a:bodyPr>
          <a:lstStyle/>
          <a:p>
            <a:pPr algn="ctr"/>
            <a:r>
              <a:rPr lang="en-GB" sz="4800" b="1" u="sng" dirty="0">
                <a:latin typeface="Century Gothic" panose="020B0502020202020204" pitchFamily="34" charset="0"/>
              </a:rPr>
              <a:t>Maths</a:t>
            </a:r>
          </a:p>
        </p:txBody>
      </p:sp>
      <p:sp>
        <p:nvSpPr>
          <p:cNvPr id="7" name="TextBox 6">
            <a:extLst>
              <a:ext uri="{FF2B5EF4-FFF2-40B4-BE49-F238E27FC236}">
                <a16:creationId xmlns:a16="http://schemas.microsoft.com/office/drawing/2014/main" id="{84392ABE-995C-B129-3428-FAD7E9C96F2F}"/>
              </a:ext>
            </a:extLst>
          </p:cNvPr>
          <p:cNvSpPr txBox="1"/>
          <p:nvPr/>
        </p:nvSpPr>
        <p:spPr>
          <a:xfrm>
            <a:off x="2189321" y="2845120"/>
            <a:ext cx="7813357" cy="369332"/>
          </a:xfrm>
          <a:prstGeom prst="rect">
            <a:avLst/>
          </a:prstGeom>
          <a:noFill/>
        </p:spPr>
        <p:txBody>
          <a:bodyPr wrap="none" rtlCol="0">
            <a:spAutoFit/>
          </a:bodyPr>
          <a:lstStyle/>
          <a:p>
            <a:pPr algn="ctr"/>
            <a:r>
              <a:rPr lang="en-GB" dirty="0">
                <a:latin typeface="Century Gothic" panose="020B0502020202020204" pitchFamily="34" charset="0"/>
              </a:rPr>
              <a:t>Every maths lesson starts with an arithmetic starter for first 10 minutes.</a:t>
            </a:r>
          </a:p>
        </p:txBody>
      </p:sp>
      <p:pic>
        <p:nvPicPr>
          <p:cNvPr id="4" name="Picture 3">
            <a:extLst>
              <a:ext uri="{FF2B5EF4-FFF2-40B4-BE49-F238E27FC236}">
                <a16:creationId xmlns:a16="http://schemas.microsoft.com/office/drawing/2014/main" id="{E9D73121-E556-4AFD-8C21-D4594019C898}"/>
              </a:ext>
            </a:extLst>
          </p:cNvPr>
          <p:cNvPicPr>
            <a:picLocks noChangeAspect="1"/>
          </p:cNvPicPr>
          <p:nvPr/>
        </p:nvPicPr>
        <p:blipFill>
          <a:blip r:embed="rId2"/>
          <a:stretch>
            <a:fillRect/>
          </a:stretch>
        </p:blipFill>
        <p:spPr>
          <a:xfrm>
            <a:off x="67733" y="1032054"/>
            <a:ext cx="12192000" cy="1508825"/>
          </a:xfrm>
          <a:prstGeom prst="rect">
            <a:avLst/>
          </a:prstGeom>
        </p:spPr>
      </p:pic>
    </p:spTree>
    <p:extLst>
      <p:ext uri="{BB962C8B-B14F-4D97-AF65-F5344CB8AC3E}">
        <p14:creationId xmlns:p14="http://schemas.microsoft.com/office/powerpoint/2010/main" val="4204080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55140" y="-347133"/>
            <a:ext cx="4221480" cy="946123"/>
          </a:xfrm>
        </p:spPr>
        <p:txBody>
          <a:bodyPr>
            <a:normAutofit/>
          </a:bodyPr>
          <a:lstStyle/>
          <a:p>
            <a:pPr algn="ctr"/>
            <a:r>
              <a:rPr lang="en-GB" sz="1600" b="1" u="sng" dirty="0">
                <a:latin typeface="Century Gothic" panose="020B0502020202020204" pitchFamily="34" charset="0"/>
              </a:rPr>
              <a:t>Topic</a:t>
            </a:r>
          </a:p>
        </p:txBody>
      </p:sp>
      <p:pic>
        <p:nvPicPr>
          <p:cNvPr id="4" name="Picture 3">
            <a:extLst>
              <a:ext uri="{FF2B5EF4-FFF2-40B4-BE49-F238E27FC236}">
                <a16:creationId xmlns:a16="http://schemas.microsoft.com/office/drawing/2014/main" id="{9E74C0D7-E921-476A-B4CB-9A7E906F7DEB}"/>
              </a:ext>
            </a:extLst>
          </p:cNvPr>
          <p:cNvPicPr>
            <a:picLocks noChangeAspect="1"/>
          </p:cNvPicPr>
          <p:nvPr/>
        </p:nvPicPr>
        <p:blipFill>
          <a:blip r:embed="rId2"/>
          <a:stretch>
            <a:fillRect/>
          </a:stretch>
        </p:blipFill>
        <p:spPr>
          <a:xfrm>
            <a:off x="200296" y="305817"/>
            <a:ext cx="10781211" cy="2792257"/>
          </a:xfrm>
          <a:prstGeom prst="rect">
            <a:avLst/>
          </a:prstGeom>
        </p:spPr>
      </p:pic>
      <p:pic>
        <p:nvPicPr>
          <p:cNvPr id="6" name="Picture 5">
            <a:extLst>
              <a:ext uri="{FF2B5EF4-FFF2-40B4-BE49-F238E27FC236}">
                <a16:creationId xmlns:a16="http://schemas.microsoft.com/office/drawing/2014/main" id="{3BF5E49C-78D2-48C3-99D4-01E4CB514605}"/>
              </a:ext>
            </a:extLst>
          </p:cNvPr>
          <p:cNvPicPr>
            <a:picLocks noChangeAspect="1"/>
          </p:cNvPicPr>
          <p:nvPr/>
        </p:nvPicPr>
        <p:blipFill>
          <a:blip r:embed="rId3"/>
          <a:stretch>
            <a:fillRect/>
          </a:stretch>
        </p:blipFill>
        <p:spPr>
          <a:xfrm>
            <a:off x="200296" y="3098074"/>
            <a:ext cx="10598333" cy="3564098"/>
          </a:xfrm>
          <a:prstGeom prst="rect">
            <a:avLst/>
          </a:prstGeom>
        </p:spPr>
      </p:pic>
    </p:spTree>
    <p:extLst>
      <p:ext uri="{BB962C8B-B14F-4D97-AF65-F5344CB8AC3E}">
        <p14:creationId xmlns:p14="http://schemas.microsoft.com/office/powerpoint/2010/main" val="11473286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431373" y="0"/>
            <a:ext cx="10515600" cy="839755"/>
          </a:xfrm>
        </p:spPr>
        <p:txBody>
          <a:bodyPr>
            <a:normAutofit/>
          </a:bodyPr>
          <a:lstStyle/>
          <a:p>
            <a:pPr algn="ctr"/>
            <a:r>
              <a:rPr lang="en-GB" sz="4800" b="1" u="sng" dirty="0">
                <a:latin typeface="Century Gothic" panose="020B0502020202020204" pitchFamily="34" charset="0"/>
              </a:rPr>
              <a:t>Homework</a:t>
            </a:r>
          </a:p>
        </p:txBody>
      </p:sp>
      <p:sp>
        <p:nvSpPr>
          <p:cNvPr id="2" name="TextBox 1">
            <a:extLst>
              <a:ext uri="{FF2B5EF4-FFF2-40B4-BE49-F238E27FC236}">
                <a16:creationId xmlns:a16="http://schemas.microsoft.com/office/drawing/2014/main" id="{C136DDFC-6714-4B66-8409-4994DA953827}"/>
              </a:ext>
            </a:extLst>
          </p:cNvPr>
          <p:cNvSpPr txBox="1"/>
          <p:nvPr/>
        </p:nvSpPr>
        <p:spPr>
          <a:xfrm>
            <a:off x="221585" y="839755"/>
            <a:ext cx="6798344" cy="2308324"/>
          </a:xfrm>
          <a:prstGeom prst="rect">
            <a:avLst/>
          </a:prstGeom>
          <a:noFill/>
        </p:spPr>
        <p:txBody>
          <a:bodyPr wrap="square" rtlCol="0">
            <a:spAutoFit/>
          </a:bodyPr>
          <a:lstStyle/>
          <a:p>
            <a:r>
              <a:rPr lang="en-GB" dirty="0">
                <a:latin typeface="Century Gothic" panose="020B0502020202020204" pitchFamily="34" charset="0"/>
              </a:rPr>
              <a:t>Homework is set every Friday and should be returned by Wednesday. </a:t>
            </a:r>
          </a:p>
          <a:p>
            <a:endParaRPr lang="en-GB" dirty="0">
              <a:latin typeface="Century Gothic" panose="020B0502020202020204" pitchFamily="34" charset="0"/>
            </a:endParaRPr>
          </a:p>
          <a:p>
            <a:endParaRPr lang="en-GB" dirty="0">
              <a:latin typeface="Century Gothic" panose="020B0502020202020204" pitchFamily="34" charset="0"/>
            </a:endParaRPr>
          </a:p>
          <a:p>
            <a:r>
              <a:rPr lang="en-GB" dirty="0">
                <a:latin typeface="Century Gothic" panose="020B0502020202020204" pitchFamily="34" charset="0"/>
              </a:rPr>
              <a:t>Reading records should be handed in weekly, with children reading at home at </a:t>
            </a:r>
            <a:r>
              <a:rPr lang="en-GB" dirty="0">
                <a:highlight>
                  <a:srgbClr val="FFFF00"/>
                </a:highlight>
                <a:latin typeface="Century Gothic" panose="020B0502020202020204" pitchFamily="34" charset="0"/>
              </a:rPr>
              <a:t>least three times a week. </a:t>
            </a:r>
          </a:p>
          <a:p>
            <a:endParaRPr lang="en-GB" dirty="0">
              <a:highlight>
                <a:srgbClr val="FFFF00"/>
              </a:highlight>
              <a:latin typeface="Century Gothic" panose="020B0502020202020204" pitchFamily="34" charset="0"/>
            </a:endParaRPr>
          </a:p>
          <a:p>
            <a:endParaRPr lang="en-GB" dirty="0">
              <a:latin typeface="Century Gothic" panose="020B0502020202020204" pitchFamily="34" charset="0"/>
            </a:endParaRPr>
          </a:p>
        </p:txBody>
      </p:sp>
      <p:pic>
        <p:nvPicPr>
          <p:cNvPr id="5" name="Picture 4">
            <a:extLst>
              <a:ext uri="{FF2B5EF4-FFF2-40B4-BE49-F238E27FC236}">
                <a16:creationId xmlns:a16="http://schemas.microsoft.com/office/drawing/2014/main" id="{5B7B84C9-3487-4274-B0FD-7DB8C3CF8694}"/>
              </a:ext>
            </a:extLst>
          </p:cNvPr>
          <p:cNvPicPr>
            <a:picLocks noChangeAspect="1"/>
          </p:cNvPicPr>
          <p:nvPr/>
        </p:nvPicPr>
        <p:blipFill>
          <a:blip r:embed="rId2"/>
          <a:stretch>
            <a:fillRect/>
          </a:stretch>
        </p:blipFill>
        <p:spPr>
          <a:xfrm>
            <a:off x="5494866" y="2468524"/>
            <a:ext cx="6540289" cy="3830676"/>
          </a:xfrm>
          <a:prstGeom prst="rect">
            <a:avLst/>
          </a:prstGeom>
        </p:spPr>
      </p:pic>
    </p:spTree>
    <p:extLst>
      <p:ext uri="{BB962C8B-B14F-4D97-AF65-F5344CB8AC3E}">
        <p14:creationId xmlns:p14="http://schemas.microsoft.com/office/powerpoint/2010/main" val="285426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864326" y="-228641"/>
            <a:ext cx="10515600" cy="1325563"/>
          </a:xfrm>
        </p:spPr>
        <p:txBody>
          <a:bodyPr/>
          <a:lstStyle/>
          <a:p>
            <a:pPr algn="ctr"/>
            <a:r>
              <a:rPr lang="en-GB" b="1" u="sng" dirty="0">
                <a:latin typeface="Century Gothic" panose="020B0502020202020204" pitchFamily="34" charset="0"/>
              </a:rPr>
              <a:t>Important Dates </a:t>
            </a:r>
          </a:p>
        </p:txBody>
      </p:sp>
      <p:sp>
        <p:nvSpPr>
          <p:cNvPr id="5" name="Content Placeholder 4"/>
          <p:cNvSpPr>
            <a:spLocks noGrp="1"/>
          </p:cNvSpPr>
          <p:nvPr>
            <p:ph idx="1"/>
          </p:nvPr>
        </p:nvSpPr>
        <p:spPr>
          <a:xfrm>
            <a:off x="326571" y="906474"/>
            <a:ext cx="11573692" cy="5520452"/>
          </a:xfrm>
        </p:spPr>
        <p:txBody>
          <a:bodyPr>
            <a:normAutofit/>
          </a:bodyPr>
          <a:lstStyle/>
          <a:p>
            <a:pPr marL="0" indent="0">
              <a:lnSpc>
                <a:spcPct val="170000"/>
              </a:lnSpc>
              <a:buNone/>
            </a:pPr>
            <a:endParaRPr lang="en-GB" sz="1800" b="1" dirty="0">
              <a:latin typeface="Century Gothic" panose="020B0502020202020204" pitchFamily="34" charset="0"/>
            </a:endParaRPr>
          </a:p>
          <a:p>
            <a:pPr marL="0" indent="0">
              <a:lnSpc>
                <a:spcPct val="170000"/>
              </a:lnSpc>
              <a:buNone/>
            </a:pPr>
            <a:r>
              <a:rPr lang="en-GB" sz="1800" b="1" dirty="0">
                <a:latin typeface="Century Gothic" panose="020B0502020202020204" pitchFamily="34" charset="0"/>
              </a:rPr>
              <a:t>TBC  </a:t>
            </a:r>
            <a:r>
              <a:rPr lang="en-GB" sz="1800" dirty="0">
                <a:latin typeface="Century Gothic" panose="020B0502020202020204" pitchFamily="34" charset="0"/>
              </a:rPr>
              <a:t>Harvest Festival to parents</a:t>
            </a:r>
          </a:p>
          <a:p>
            <a:pPr marL="0" indent="0">
              <a:lnSpc>
                <a:spcPct val="170000"/>
              </a:lnSpc>
              <a:buNone/>
            </a:pPr>
            <a:r>
              <a:rPr lang="en-GB" sz="1800" b="1" dirty="0">
                <a:latin typeface="Century Gothic" panose="020B0502020202020204" pitchFamily="34" charset="0"/>
              </a:rPr>
              <a:t>10</a:t>
            </a:r>
            <a:r>
              <a:rPr lang="en-GB" sz="1800" b="1" baseline="30000" dirty="0">
                <a:latin typeface="Century Gothic" panose="020B0502020202020204" pitchFamily="34" charset="0"/>
              </a:rPr>
              <a:t>th</a:t>
            </a:r>
            <a:r>
              <a:rPr lang="en-GB" sz="1800" b="1" dirty="0">
                <a:latin typeface="Century Gothic" panose="020B0502020202020204" pitchFamily="34" charset="0"/>
              </a:rPr>
              <a:t> November- </a:t>
            </a:r>
            <a:r>
              <a:rPr lang="en-GB" sz="1800" dirty="0">
                <a:latin typeface="Century Gothic" panose="020B0502020202020204" pitchFamily="34" charset="0"/>
              </a:rPr>
              <a:t>NHS flu vaccinations</a:t>
            </a:r>
          </a:p>
          <a:p>
            <a:pPr marL="0" indent="0">
              <a:lnSpc>
                <a:spcPct val="170000"/>
              </a:lnSpc>
              <a:buNone/>
            </a:pPr>
            <a:r>
              <a:rPr lang="en-GB" sz="1800" b="1" dirty="0">
                <a:latin typeface="Century Gothic" panose="020B0502020202020204" pitchFamily="34" charset="0"/>
              </a:rPr>
              <a:t>19</a:t>
            </a:r>
            <a:r>
              <a:rPr lang="en-GB" sz="1800" b="1" baseline="30000" dirty="0">
                <a:latin typeface="Century Gothic" panose="020B0502020202020204" pitchFamily="34" charset="0"/>
              </a:rPr>
              <a:t>th</a:t>
            </a:r>
            <a:r>
              <a:rPr lang="en-GB" sz="1800" b="1" dirty="0">
                <a:latin typeface="Century Gothic" panose="020B0502020202020204" pitchFamily="34" charset="0"/>
              </a:rPr>
              <a:t> November- </a:t>
            </a:r>
            <a:r>
              <a:rPr lang="en-GB" sz="1800" dirty="0">
                <a:latin typeface="Century Gothic" panose="020B0502020202020204" pitchFamily="34" charset="0"/>
              </a:rPr>
              <a:t>Individual and sibling photos</a:t>
            </a:r>
          </a:p>
          <a:p>
            <a:pPr marL="0" indent="0">
              <a:lnSpc>
                <a:spcPct val="170000"/>
              </a:lnSpc>
              <a:buNone/>
            </a:pPr>
            <a:r>
              <a:rPr lang="en-GB" sz="1800" b="1" dirty="0">
                <a:latin typeface="Century Gothic" panose="020B0502020202020204" pitchFamily="34" charset="0"/>
              </a:rPr>
              <a:t>4</a:t>
            </a:r>
            <a:r>
              <a:rPr lang="en-GB" sz="1800" b="1" baseline="30000" dirty="0">
                <a:latin typeface="Century Gothic" panose="020B0502020202020204" pitchFamily="34" charset="0"/>
              </a:rPr>
              <a:t>th</a:t>
            </a:r>
            <a:r>
              <a:rPr lang="en-GB" sz="1800" b="1" dirty="0">
                <a:latin typeface="Century Gothic" panose="020B0502020202020204" pitchFamily="34" charset="0"/>
              </a:rPr>
              <a:t> March- </a:t>
            </a:r>
            <a:r>
              <a:rPr lang="en-GB" sz="1800" dirty="0">
                <a:latin typeface="Century Gothic" panose="020B0502020202020204" pitchFamily="34" charset="0"/>
              </a:rPr>
              <a:t>World Book Day</a:t>
            </a:r>
          </a:p>
        </p:txBody>
      </p:sp>
    </p:spTree>
    <p:extLst>
      <p:ext uri="{BB962C8B-B14F-4D97-AF65-F5344CB8AC3E}">
        <p14:creationId xmlns:p14="http://schemas.microsoft.com/office/powerpoint/2010/main" val="36624948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96834" y="1"/>
            <a:ext cx="10515600" cy="888274"/>
          </a:xfrm>
        </p:spPr>
        <p:txBody>
          <a:bodyPr/>
          <a:lstStyle/>
          <a:p>
            <a:pPr algn="ctr"/>
            <a:r>
              <a:rPr lang="en-GB" b="1" u="sng" dirty="0">
                <a:latin typeface="Century Gothic" panose="020B0502020202020204" pitchFamily="34" charset="0"/>
              </a:rPr>
              <a:t>Uniform</a:t>
            </a:r>
          </a:p>
        </p:txBody>
      </p:sp>
      <p:sp>
        <p:nvSpPr>
          <p:cNvPr id="4" name="TextBox 3">
            <a:extLst>
              <a:ext uri="{FF2B5EF4-FFF2-40B4-BE49-F238E27FC236}">
                <a16:creationId xmlns:a16="http://schemas.microsoft.com/office/drawing/2014/main" id="{C96FF974-2691-AA6A-D519-EE2578B71E8B}"/>
              </a:ext>
            </a:extLst>
          </p:cNvPr>
          <p:cNvSpPr txBox="1"/>
          <p:nvPr/>
        </p:nvSpPr>
        <p:spPr>
          <a:xfrm>
            <a:off x="89263" y="794801"/>
            <a:ext cx="11930742" cy="5755422"/>
          </a:xfrm>
          <a:prstGeom prst="rect">
            <a:avLst/>
          </a:prstGeom>
          <a:noFill/>
        </p:spPr>
        <p:txBody>
          <a:bodyPr wrap="square">
            <a:spAutoFit/>
          </a:bodyPr>
          <a:lstStyle/>
          <a:p>
            <a:r>
              <a:rPr lang="en-GB" sz="1600" dirty="0">
                <a:latin typeface="Century Gothic" panose="020B0502020202020204" pitchFamily="34" charset="0"/>
              </a:rPr>
              <a:t>Uniform is an important part of maintaining high standards and a strong sense of belonging. Our uniform expectations are as follows:</a:t>
            </a:r>
            <a:br>
              <a:rPr lang="en-GB" sz="1600" dirty="0">
                <a:latin typeface="Century Gothic" panose="020B0502020202020204" pitchFamily="34" charset="0"/>
              </a:rPr>
            </a:br>
            <a:br>
              <a:rPr lang="en-GB" sz="1600" dirty="0">
                <a:latin typeface="Century Gothic" panose="020B0502020202020204" pitchFamily="34" charset="0"/>
              </a:rPr>
            </a:br>
            <a:r>
              <a:rPr lang="en-GB" sz="1600" b="1" dirty="0">
                <a:latin typeface="Century Gothic" panose="020B0502020202020204" pitchFamily="34" charset="0"/>
              </a:rPr>
              <a:t>Main Uniform</a:t>
            </a:r>
            <a:br>
              <a:rPr lang="en-GB" sz="1600" dirty="0">
                <a:latin typeface="Century Gothic" panose="020B0502020202020204" pitchFamily="34" charset="0"/>
              </a:rPr>
            </a:br>
            <a:r>
              <a:rPr lang="en-GB" sz="1600" dirty="0">
                <a:latin typeface="Century Gothic" panose="020B0502020202020204" pitchFamily="34" charset="0"/>
              </a:rPr>
              <a:t>Red V-neck sweatshirt, jumper or cardigan with school logo (iron-on badges available for £1 each from the office)</a:t>
            </a:r>
            <a:br>
              <a:rPr lang="en-GB" sz="1600" dirty="0">
                <a:latin typeface="Century Gothic" panose="020B0502020202020204" pitchFamily="34" charset="0"/>
              </a:rPr>
            </a:br>
            <a:r>
              <a:rPr lang="en-GB" sz="1600" dirty="0">
                <a:latin typeface="Century Gothic" panose="020B0502020202020204" pitchFamily="34" charset="0"/>
              </a:rPr>
              <a:t>White polo shirt (KS1)</a:t>
            </a:r>
            <a:br>
              <a:rPr lang="en-GB" sz="1600" dirty="0">
                <a:latin typeface="Century Gothic" panose="020B0502020202020204" pitchFamily="34" charset="0"/>
              </a:rPr>
            </a:br>
            <a:r>
              <a:rPr lang="en-GB" sz="1600" dirty="0">
                <a:latin typeface="Century Gothic" panose="020B0502020202020204" pitchFamily="34" charset="0"/>
              </a:rPr>
              <a:t>White shirt (KS2)</a:t>
            </a:r>
          </a:p>
          <a:p>
            <a:r>
              <a:rPr lang="en-GB" sz="1600" dirty="0">
                <a:latin typeface="Century Gothic" panose="020B0502020202020204" pitchFamily="34" charset="0"/>
              </a:rPr>
              <a:t>Tie (KS2)</a:t>
            </a:r>
            <a:br>
              <a:rPr lang="en-GB" sz="1600" dirty="0">
                <a:latin typeface="Century Gothic" panose="020B0502020202020204" pitchFamily="34" charset="0"/>
              </a:rPr>
            </a:br>
            <a:r>
              <a:rPr lang="en-GB" sz="1600" dirty="0">
                <a:latin typeface="Century Gothic" panose="020B0502020202020204" pitchFamily="34" charset="0"/>
              </a:rPr>
              <a:t>Navy trousers, shorts, skirt or pinafore</a:t>
            </a:r>
            <a:br>
              <a:rPr lang="en-GB" sz="1600" dirty="0">
                <a:latin typeface="Century Gothic" panose="020B0502020202020204" pitchFamily="34" charset="0"/>
              </a:rPr>
            </a:br>
            <a:r>
              <a:rPr lang="en-GB" sz="1600" dirty="0">
                <a:latin typeface="Century Gothic" panose="020B0502020202020204" pitchFamily="34" charset="0"/>
              </a:rPr>
              <a:t>Navy, black or white socks, navy or red tights</a:t>
            </a:r>
            <a:br>
              <a:rPr lang="en-GB" sz="1600" dirty="0">
                <a:latin typeface="Century Gothic" panose="020B0502020202020204" pitchFamily="34" charset="0"/>
              </a:rPr>
            </a:br>
            <a:r>
              <a:rPr lang="en-GB" sz="1600" dirty="0">
                <a:latin typeface="Century Gothic" panose="020B0502020202020204" pitchFamily="34" charset="0"/>
              </a:rPr>
              <a:t>Sensible plain black shoes, black ankle boots or plain black trainers</a:t>
            </a:r>
            <a:br>
              <a:rPr lang="en-GB" sz="1600" dirty="0">
                <a:latin typeface="Century Gothic" panose="020B0502020202020204" pitchFamily="34" charset="0"/>
              </a:rPr>
            </a:br>
            <a:r>
              <a:rPr lang="en-GB" sz="1600" dirty="0">
                <a:latin typeface="Century Gothic" panose="020B0502020202020204" pitchFamily="34" charset="0"/>
              </a:rPr>
              <a:t>Red/white gingham dress, playsuit or skirt (summer option)</a:t>
            </a:r>
            <a:br>
              <a:rPr lang="en-GB" sz="1600" dirty="0">
                <a:latin typeface="Century Gothic" panose="020B0502020202020204" pitchFamily="34" charset="0"/>
              </a:rPr>
            </a:br>
            <a:br>
              <a:rPr lang="en-GB" sz="1600" dirty="0">
                <a:latin typeface="Century Gothic" panose="020B0502020202020204" pitchFamily="34" charset="0"/>
              </a:rPr>
            </a:br>
            <a:r>
              <a:rPr lang="en-GB" sz="1600" b="1" dirty="0">
                <a:latin typeface="Century Gothic" panose="020B0502020202020204" pitchFamily="34" charset="0"/>
              </a:rPr>
              <a:t>PE Kit</a:t>
            </a:r>
            <a:br>
              <a:rPr lang="en-GB" sz="1600" dirty="0">
                <a:latin typeface="Century Gothic" panose="020B0502020202020204" pitchFamily="34" charset="0"/>
              </a:rPr>
            </a:br>
            <a:r>
              <a:rPr lang="en-GB" sz="1600" dirty="0">
                <a:latin typeface="Century Gothic" panose="020B0502020202020204" pitchFamily="34" charset="0"/>
              </a:rPr>
              <a:t>House T-shirt in house colour with school logo (iron-on badges available for £1 each from the office)</a:t>
            </a:r>
            <a:br>
              <a:rPr lang="en-GB" sz="1600" dirty="0">
                <a:latin typeface="Century Gothic" panose="020B0502020202020204" pitchFamily="34" charset="0"/>
              </a:rPr>
            </a:br>
            <a:r>
              <a:rPr lang="en-GB" sz="1600" dirty="0">
                <a:latin typeface="Century Gothic" panose="020B0502020202020204" pitchFamily="34" charset="0"/>
              </a:rPr>
              <a:t>Plain navy shorts, skort, leggings, cycling shorts or tracksuit bottoms</a:t>
            </a:r>
            <a:br>
              <a:rPr lang="en-GB" sz="1600" dirty="0">
                <a:latin typeface="Century Gothic" panose="020B0502020202020204" pitchFamily="34" charset="0"/>
              </a:rPr>
            </a:br>
            <a:r>
              <a:rPr lang="en-GB" sz="1600" dirty="0">
                <a:latin typeface="Century Gothic" panose="020B0502020202020204" pitchFamily="34" charset="0"/>
              </a:rPr>
              <a:t>Plain navy sweatshirt or hoodie</a:t>
            </a:r>
          </a:p>
          <a:p>
            <a:r>
              <a:rPr lang="en-GB" sz="1600" dirty="0">
                <a:latin typeface="Century Gothic" panose="020B0502020202020204" pitchFamily="34" charset="0"/>
              </a:rPr>
              <a:t>No football kits.</a:t>
            </a:r>
            <a:br>
              <a:rPr lang="en-GB" sz="1600" dirty="0">
                <a:latin typeface="Century Gothic" panose="020B0502020202020204" pitchFamily="34" charset="0"/>
              </a:rPr>
            </a:br>
            <a:br>
              <a:rPr lang="en-GB" sz="1600" dirty="0">
                <a:latin typeface="Century Gothic" panose="020B0502020202020204" pitchFamily="34" charset="0"/>
              </a:rPr>
            </a:br>
            <a:r>
              <a:rPr lang="en-GB" sz="1600" dirty="0">
                <a:latin typeface="Century Gothic" panose="020B0502020202020204" pitchFamily="34" charset="0"/>
              </a:rPr>
              <a:t>Hair that is past the shoulders must be tied up.</a:t>
            </a:r>
          </a:p>
          <a:p>
            <a:r>
              <a:rPr lang="en-GB" sz="1600" dirty="0">
                <a:latin typeface="Century Gothic" panose="020B0502020202020204" pitchFamily="34" charset="0"/>
              </a:rPr>
              <a:t>Earrings should be studs only. Children will be asked to take any other jewellery off (unless it is for religious reasons).</a:t>
            </a:r>
            <a:br>
              <a:rPr lang="en-GB" sz="1600" dirty="0">
                <a:latin typeface="Century Gothic" panose="020B0502020202020204" pitchFamily="34" charset="0"/>
              </a:rPr>
            </a:br>
            <a:br>
              <a:rPr lang="en-GB" sz="1600" dirty="0">
                <a:latin typeface="Century Gothic" panose="020B0502020202020204" pitchFamily="34" charset="0"/>
              </a:rPr>
            </a:br>
            <a:endParaRPr lang="en-GB" sz="1600" dirty="0">
              <a:latin typeface="Century Gothic" panose="020B0502020202020204" pitchFamily="34" charset="0"/>
            </a:endParaRPr>
          </a:p>
        </p:txBody>
      </p:sp>
    </p:spTree>
    <p:extLst>
      <p:ext uri="{BB962C8B-B14F-4D97-AF65-F5344CB8AC3E}">
        <p14:creationId xmlns:p14="http://schemas.microsoft.com/office/powerpoint/2010/main" val="40256128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a:extLst>
            <a:ext uri="{FF2B5EF4-FFF2-40B4-BE49-F238E27FC236}">
              <a16:creationId xmlns:a16="http://schemas.microsoft.com/office/drawing/2014/main" id="{081F4DF2-CFEA-BA4C-59FF-3CE691CD682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4212C1-3C5D-0CB4-4BF6-0D470F4AE59A}"/>
              </a:ext>
            </a:extLst>
          </p:cNvPr>
          <p:cNvSpPr>
            <a:spLocks noGrp="1"/>
          </p:cNvSpPr>
          <p:nvPr>
            <p:ph type="title"/>
          </p:nvPr>
        </p:nvSpPr>
        <p:spPr>
          <a:xfrm>
            <a:off x="796834" y="1"/>
            <a:ext cx="10515600" cy="888274"/>
          </a:xfrm>
        </p:spPr>
        <p:txBody>
          <a:bodyPr/>
          <a:lstStyle/>
          <a:p>
            <a:pPr algn="ctr"/>
            <a:r>
              <a:rPr lang="en-GB" b="1" u="sng" dirty="0">
                <a:latin typeface="Century Gothic" panose="020B0502020202020204" pitchFamily="34" charset="0"/>
              </a:rPr>
              <a:t>Uniform</a:t>
            </a:r>
          </a:p>
        </p:txBody>
      </p:sp>
      <p:sp>
        <p:nvSpPr>
          <p:cNvPr id="4" name="TextBox 3">
            <a:extLst>
              <a:ext uri="{FF2B5EF4-FFF2-40B4-BE49-F238E27FC236}">
                <a16:creationId xmlns:a16="http://schemas.microsoft.com/office/drawing/2014/main" id="{5E6F087E-A1ED-7447-D527-D7CD7C311F98}"/>
              </a:ext>
            </a:extLst>
          </p:cNvPr>
          <p:cNvSpPr txBox="1"/>
          <p:nvPr/>
        </p:nvSpPr>
        <p:spPr>
          <a:xfrm>
            <a:off x="89263" y="794801"/>
            <a:ext cx="11930742" cy="830997"/>
          </a:xfrm>
          <a:prstGeom prst="rect">
            <a:avLst/>
          </a:prstGeom>
          <a:noFill/>
        </p:spPr>
        <p:txBody>
          <a:bodyPr wrap="square">
            <a:spAutoFit/>
          </a:bodyPr>
          <a:lstStyle/>
          <a:p>
            <a:r>
              <a:rPr lang="en-GB" sz="1600" dirty="0">
                <a:latin typeface="Century Gothic" panose="020B0502020202020204" pitchFamily="34" charset="0"/>
              </a:rPr>
              <a:t>Uniform reminders will be sent home if uniform is not correct.</a:t>
            </a:r>
          </a:p>
          <a:p>
            <a:endParaRPr lang="en-GB" sz="1600" dirty="0">
              <a:latin typeface="Century Gothic" panose="020B0502020202020204" pitchFamily="34" charset="0"/>
            </a:endParaRPr>
          </a:p>
          <a:p>
            <a:r>
              <a:rPr lang="en-GB" sz="1600" dirty="0">
                <a:latin typeface="Century Gothic" panose="020B0502020202020204" pitchFamily="34" charset="0"/>
              </a:rPr>
              <a:t>If you require any support with uniform, please speak to Mrs Hill, who will be happy to help.</a:t>
            </a:r>
          </a:p>
        </p:txBody>
      </p:sp>
      <p:pic>
        <p:nvPicPr>
          <p:cNvPr id="5" name="Picture 4">
            <a:extLst>
              <a:ext uri="{FF2B5EF4-FFF2-40B4-BE49-F238E27FC236}">
                <a16:creationId xmlns:a16="http://schemas.microsoft.com/office/drawing/2014/main" id="{43B2F123-F6B7-3DAB-59F5-80DB207AF633}"/>
              </a:ext>
            </a:extLst>
          </p:cNvPr>
          <p:cNvPicPr>
            <a:picLocks noChangeAspect="1"/>
          </p:cNvPicPr>
          <p:nvPr/>
        </p:nvPicPr>
        <p:blipFill>
          <a:blip r:embed="rId2"/>
          <a:stretch>
            <a:fillRect/>
          </a:stretch>
        </p:blipFill>
        <p:spPr>
          <a:xfrm>
            <a:off x="3075159" y="1851027"/>
            <a:ext cx="6591355" cy="4784287"/>
          </a:xfrm>
          <a:prstGeom prst="rect">
            <a:avLst/>
          </a:prstGeom>
        </p:spPr>
      </p:pic>
    </p:spTree>
    <p:extLst>
      <p:ext uri="{BB962C8B-B14F-4D97-AF65-F5344CB8AC3E}">
        <p14:creationId xmlns:p14="http://schemas.microsoft.com/office/powerpoint/2010/main" val="592604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a:extLst>
            <a:ext uri="{FF2B5EF4-FFF2-40B4-BE49-F238E27FC236}">
              <a16:creationId xmlns:a16="http://schemas.microsoft.com/office/drawing/2014/main" id="{6407BE63-9085-C044-2D37-CF7425EDF2F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A7445B-33E2-19D7-28E8-443D72C8C709}"/>
              </a:ext>
            </a:extLst>
          </p:cNvPr>
          <p:cNvSpPr>
            <a:spLocks noGrp="1"/>
          </p:cNvSpPr>
          <p:nvPr>
            <p:ph type="title"/>
          </p:nvPr>
        </p:nvSpPr>
        <p:spPr>
          <a:xfrm>
            <a:off x="796834" y="1"/>
            <a:ext cx="10515600" cy="888274"/>
          </a:xfrm>
        </p:spPr>
        <p:txBody>
          <a:bodyPr/>
          <a:lstStyle/>
          <a:p>
            <a:pPr algn="ctr"/>
            <a:r>
              <a:rPr lang="en-GB" b="1" u="sng" dirty="0">
                <a:latin typeface="Century Gothic" panose="020B0502020202020204" pitchFamily="34" charset="0"/>
              </a:rPr>
              <a:t>Trips</a:t>
            </a:r>
          </a:p>
        </p:txBody>
      </p:sp>
      <p:sp>
        <p:nvSpPr>
          <p:cNvPr id="4" name="TextBox 3">
            <a:extLst>
              <a:ext uri="{FF2B5EF4-FFF2-40B4-BE49-F238E27FC236}">
                <a16:creationId xmlns:a16="http://schemas.microsoft.com/office/drawing/2014/main" id="{33A15291-2A06-78FE-AEFA-68B57F864E78}"/>
              </a:ext>
            </a:extLst>
          </p:cNvPr>
          <p:cNvSpPr txBox="1"/>
          <p:nvPr/>
        </p:nvSpPr>
        <p:spPr>
          <a:xfrm>
            <a:off x="130629" y="1070961"/>
            <a:ext cx="11930742" cy="1631216"/>
          </a:xfrm>
          <a:prstGeom prst="rect">
            <a:avLst/>
          </a:prstGeom>
          <a:noFill/>
        </p:spPr>
        <p:txBody>
          <a:bodyPr wrap="square">
            <a:spAutoFit/>
          </a:bodyPr>
          <a:lstStyle/>
          <a:p>
            <a:pPr marL="342900" indent="-342900">
              <a:buFont typeface="Arial" panose="020B0604020202020204" pitchFamily="34" charset="0"/>
              <a:buChar char="•"/>
            </a:pPr>
            <a:r>
              <a:rPr lang="en-GB" sz="2000" dirty="0">
                <a:latin typeface="Century Gothic" panose="020B0502020202020204" pitchFamily="34" charset="0"/>
              </a:rPr>
              <a:t>Day trips are changing this year due to the new foundation curriculum that we are using.</a:t>
            </a:r>
          </a:p>
          <a:p>
            <a:pPr marL="342900" indent="-342900">
              <a:buFont typeface="Arial" panose="020B0604020202020204" pitchFamily="34" charset="0"/>
              <a:buChar char="•"/>
            </a:pPr>
            <a:endParaRPr lang="en-GB" sz="2000" dirty="0">
              <a:latin typeface="Century Gothic" panose="020B0502020202020204" pitchFamily="34" charset="0"/>
            </a:endParaRPr>
          </a:p>
          <a:p>
            <a:pPr marL="342900" indent="-342900">
              <a:buFont typeface="Arial" panose="020B0604020202020204" pitchFamily="34" charset="0"/>
              <a:buChar char="•"/>
            </a:pPr>
            <a:endParaRPr lang="en-GB" sz="2000" dirty="0">
              <a:latin typeface="Century Gothic" panose="020B0502020202020204" pitchFamily="34" charset="0"/>
            </a:endParaRPr>
          </a:p>
          <a:p>
            <a:pPr marL="342900" indent="-342900">
              <a:buFont typeface="Arial" panose="020B0604020202020204" pitchFamily="34" charset="0"/>
              <a:buChar char="•"/>
            </a:pPr>
            <a:r>
              <a:rPr lang="en-GB" sz="2000" dirty="0">
                <a:latin typeface="Century Gothic" panose="020B0502020202020204" pitchFamily="34" charset="0"/>
              </a:rPr>
              <a:t>Trip information will be sent out when we have decided what trips align best with the new curriculum. </a:t>
            </a:r>
          </a:p>
        </p:txBody>
      </p:sp>
    </p:spTree>
    <p:extLst>
      <p:ext uri="{BB962C8B-B14F-4D97-AF65-F5344CB8AC3E}">
        <p14:creationId xmlns:p14="http://schemas.microsoft.com/office/powerpoint/2010/main" val="31643686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a:extLst>
            <a:ext uri="{FF2B5EF4-FFF2-40B4-BE49-F238E27FC236}">
              <a16:creationId xmlns:a16="http://schemas.microsoft.com/office/drawing/2014/main" id="{52B391C2-E8DE-C4AE-ADAF-0E173FCD4F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F868AF-4712-123B-BCE7-7D8DEB637AA4}"/>
              </a:ext>
            </a:extLst>
          </p:cNvPr>
          <p:cNvSpPr>
            <a:spLocks noGrp="1"/>
          </p:cNvSpPr>
          <p:nvPr>
            <p:ph type="title"/>
          </p:nvPr>
        </p:nvSpPr>
        <p:spPr>
          <a:xfrm>
            <a:off x="796834" y="1"/>
            <a:ext cx="10515600" cy="888274"/>
          </a:xfrm>
        </p:spPr>
        <p:txBody>
          <a:bodyPr/>
          <a:lstStyle/>
          <a:p>
            <a:pPr algn="ctr"/>
            <a:r>
              <a:rPr lang="en-GB" b="1" u="sng" dirty="0">
                <a:latin typeface="Century Gothic" panose="020B0502020202020204" pitchFamily="34" charset="0"/>
              </a:rPr>
              <a:t>Important notes</a:t>
            </a:r>
          </a:p>
        </p:txBody>
      </p:sp>
      <p:sp>
        <p:nvSpPr>
          <p:cNvPr id="6" name="TextBox 5">
            <a:extLst>
              <a:ext uri="{FF2B5EF4-FFF2-40B4-BE49-F238E27FC236}">
                <a16:creationId xmlns:a16="http://schemas.microsoft.com/office/drawing/2014/main" id="{EB60EFBB-59A9-A625-5A8B-D08132EBF727}"/>
              </a:ext>
            </a:extLst>
          </p:cNvPr>
          <p:cNvSpPr txBox="1"/>
          <p:nvPr/>
        </p:nvSpPr>
        <p:spPr>
          <a:xfrm>
            <a:off x="130629" y="1050864"/>
            <a:ext cx="11930742" cy="2554545"/>
          </a:xfrm>
          <a:prstGeom prst="rect">
            <a:avLst/>
          </a:prstGeom>
          <a:noFill/>
        </p:spPr>
        <p:txBody>
          <a:bodyPr wrap="square">
            <a:spAutoFit/>
          </a:bodyPr>
          <a:lstStyle/>
          <a:p>
            <a:pPr marL="342900" indent="-342900">
              <a:buFont typeface="Arial" panose="020B0604020202020204" pitchFamily="34" charset="0"/>
              <a:buChar char="•"/>
            </a:pPr>
            <a:endParaRPr lang="en-GB" sz="2000" dirty="0">
              <a:latin typeface="Century Gothic" panose="020B0502020202020204" pitchFamily="34" charset="0"/>
            </a:endParaRPr>
          </a:p>
          <a:p>
            <a:pPr marL="342900" indent="-342900">
              <a:buFont typeface="Arial" panose="020B0604020202020204" pitchFamily="34" charset="0"/>
              <a:buChar char="•"/>
            </a:pPr>
            <a:r>
              <a:rPr lang="en-GB" sz="2000" dirty="0">
                <a:latin typeface="Century Gothic" panose="020B0502020202020204" pitchFamily="34" charset="0"/>
              </a:rPr>
              <a:t>Any changes to pick up at the end of the day need to go through the office. Staff don’t check dojo regularly during the day so may miss a message.</a:t>
            </a:r>
          </a:p>
          <a:p>
            <a:pPr marL="342900" indent="-342900">
              <a:buFont typeface="Arial" panose="020B0604020202020204" pitchFamily="34" charset="0"/>
              <a:buChar char="•"/>
            </a:pPr>
            <a:endParaRPr lang="en-GB" sz="2000" dirty="0">
              <a:latin typeface="Century Gothic" panose="020B0502020202020204" pitchFamily="34" charset="0"/>
            </a:endParaRPr>
          </a:p>
          <a:p>
            <a:pPr marL="342900" indent="-342900">
              <a:buFont typeface="Arial" panose="020B0604020202020204" pitchFamily="34" charset="0"/>
              <a:buChar char="•"/>
            </a:pPr>
            <a:endParaRPr lang="en-GB" sz="2000" dirty="0">
              <a:latin typeface="Century Gothic" panose="020B0502020202020204" pitchFamily="34" charset="0"/>
            </a:endParaRPr>
          </a:p>
          <a:p>
            <a:pPr marL="342900" indent="-342900">
              <a:buFont typeface="Arial" panose="020B0604020202020204" pitchFamily="34" charset="0"/>
              <a:buChar char="•"/>
            </a:pPr>
            <a:r>
              <a:rPr lang="en-GB" sz="2000" dirty="0">
                <a:latin typeface="Century Gothic" panose="020B0502020202020204" pitchFamily="34" charset="0"/>
              </a:rPr>
              <a:t>Staff are here to support and help but also are entitled to be spoken to with respect. If you do have concerns, please do bring it to your child’s class teacher politely and they will be more than happy to help.</a:t>
            </a:r>
          </a:p>
        </p:txBody>
      </p:sp>
    </p:spTree>
    <p:extLst>
      <p:ext uri="{BB962C8B-B14F-4D97-AF65-F5344CB8AC3E}">
        <p14:creationId xmlns:p14="http://schemas.microsoft.com/office/powerpoint/2010/main" val="19261136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4" name="Title 3"/>
          <p:cNvSpPr>
            <a:spLocks noGrp="1"/>
          </p:cNvSpPr>
          <p:nvPr>
            <p:ph type="title"/>
          </p:nvPr>
        </p:nvSpPr>
        <p:spPr>
          <a:xfrm>
            <a:off x="838200" y="2766218"/>
            <a:ext cx="10515600" cy="1325563"/>
          </a:xfrm>
        </p:spPr>
        <p:txBody>
          <a:bodyPr/>
          <a:lstStyle/>
          <a:p>
            <a:pPr algn="ctr"/>
            <a:r>
              <a:rPr lang="en-GB" b="1" dirty="0">
                <a:latin typeface="Century Gothic" panose="020B0502020202020204" pitchFamily="34" charset="0"/>
              </a:rPr>
              <a:t>Questions?</a:t>
            </a:r>
          </a:p>
        </p:txBody>
      </p:sp>
    </p:spTree>
    <p:extLst>
      <p:ext uri="{BB962C8B-B14F-4D97-AF65-F5344CB8AC3E}">
        <p14:creationId xmlns:p14="http://schemas.microsoft.com/office/powerpoint/2010/main" val="20060962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501</TotalTime>
  <Words>805</Words>
  <Application>Microsoft Office PowerPoint</Application>
  <PresentationFormat>Widescreen</PresentationFormat>
  <Paragraphs>92</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Calibri Light</vt:lpstr>
      <vt:lpstr>Century Gothic</vt:lpstr>
      <vt:lpstr>Office Theme</vt:lpstr>
      <vt:lpstr>Year 2 curriculum meeting</vt:lpstr>
      <vt:lpstr>Year 2 Team</vt:lpstr>
      <vt:lpstr>School Vision</vt:lpstr>
      <vt:lpstr> Soft Start Morning  8:30 – 8.45</vt:lpstr>
      <vt:lpstr>Attendance</vt:lpstr>
      <vt:lpstr>Curriculum offer at Red Hill </vt:lpstr>
      <vt:lpstr>Timetable</vt:lpstr>
      <vt:lpstr>English</vt:lpstr>
      <vt:lpstr>Maths</vt:lpstr>
      <vt:lpstr>Topic</vt:lpstr>
      <vt:lpstr>Homework</vt:lpstr>
      <vt:lpstr>Important Dates </vt:lpstr>
      <vt:lpstr>Uniform</vt:lpstr>
      <vt:lpstr>Uniform</vt:lpstr>
      <vt:lpstr>Trips</vt:lpstr>
      <vt:lpstr>Important notes</vt:lpstr>
      <vt:lpstr>Questions?</vt:lpstr>
    </vt:vector>
  </TitlesOfParts>
  <Company>Stewart Fleming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Lincoln</dc:creator>
  <cp:lastModifiedBy>Katie Melvin.</cp:lastModifiedBy>
  <cp:revision>55</cp:revision>
  <dcterms:created xsi:type="dcterms:W3CDTF">2022-09-05T06:46:48Z</dcterms:created>
  <dcterms:modified xsi:type="dcterms:W3CDTF">2026-09-04T15:20:52Z</dcterms:modified>
</cp:coreProperties>
</file>